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8" r:id="rId45"/>
  </p:sldMasterIdLst>
  <p:notesMasterIdLst>
    <p:notesMasterId r:id="rId112"/>
  </p:notesMasterIdLst>
  <p:handoutMasterIdLst>
    <p:handoutMasterId r:id="rId113"/>
  </p:handoutMasterIdLst>
  <p:sldIdLst>
    <p:sldId id="256" r:id="rId46"/>
    <p:sldId id="332" r:id="rId47"/>
    <p:sldId id="260" r:id="rId48"/>
    <p:sldId id="258" r:id="rId49"/>
    <p:sldId id="335" r:id="rId50"/>
    <p:sldId id="257" r:id="rId51"/>
    <p:sldId id="285" r:id="rId52"/>
    <p:sldId id="259" r:id="rId53"/>
    <p:sldId id="341" r:id="rId54"/>
    <p:sldId id="262" r:id="rId55"/>
    <p:sldId id="268" r:id="rId56"/>
    <p:sldId id="270" r:id="rId57"/>
    <p:sldId id="269" r:id="rId58"/>
    <p:sldId id="284" r:id="rId59"/>
    <p:sldId id="338" r:id="rId60"/>
    <p:sldId id="280" r:id="rId61"/>
    <p:sldId id="337" r:id="rId62"/>
    <p:sldId id="336" r:id="rId63"/>
    <p:sldId id="282" r:id="rId64"/>
    <p:sldId id="313" r:id="rId65"/>
    <p:sldId id="289" r:id="rId66"/>
    <p:sldId id="290" r:id="rId67"/>
    <p:sldId id="291" r:id="rId68"/>
    <p:sldId id="292" r:id="rId69"/>
    <p:sldId id="293" r:id="rId70"/>
    <p:sldId id="314" r:id="rId71"/>
    <p:sldId id="294" r:id="rId72"/>
    <p:sldId id="295" r:id="rId73"/>
    <p:sldId id="296" r:id="rId74"/>
    <p:sldId id="297" r:id="rId75"/>
    <p:sldId id="298" r:id="rId76"/>
    <p:sldId id="329" r:id="rId77"/>
    <p:sldId id="299" r:id="rId78"/>
    <p:sldId id="340" r:id="rId79"/>
    <p:sldId id="300" r:id="rId80"/>
    <p:sldId id="301" r:id="rId81"/>
    <p:sldId id="302" r:id="rId82"/>
    <p:sldId id="303" r:id="rId83"/>
    <p:sldId id="304" r:id="rId84"/>
    <p:sldId id="324" r:id="rId85"/>
    <p:sldId id="323" r:id="rId86"/>
    <p:sldId id="305" r:id="rId87"/>
    <p:sldId id="317" r:id="rId88"/>
    <p:sldId id="306" r:id="rId89"/>
    <p:sldId id="307" r:id="rId90"/>
    <p:sldId id="308" r:id="rId91"/>
    <p:sldId id="309" r:id="rId92"/>
    <p:sldId id="310" r:id="rId93"/>
    <p:sldId id="318" r:id="rId94"/>
    <p:sldId id="312" r:id="rId95"/>
    <p:sldId id="319" r:id="rId96"/>
    <p:sldId id="321" r:id="rId97"/>
    <p:sldId id="320" r:id="rId98"/>
    <p:sldId id="327" r:id="rId99"/>
    <p:sldId id="331" r:id="rId100"/>
    <p:sldId id="311" r:id="rId101"/>
    <p:sldId id="330" r:id="rId102"/>
    <p:sldId id="315" r:id="rId103"/>
    <p:sldId id="328" r:id="rId104"/>
    <p:sldId id="339" r:id="rId105"/>
    <p:sldId id="334" r:id="rId106"/>
    <p:sldId id="325" r:id="rId107"/>
    <p:sldId id="326" r:id="rId108"/>
    <p:sldId id="342" r:id="rId109"/>
    <p:sldId id="343" r:id="rId110"/>
    <p:sldId id="344" r:id="rId11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merstrom, Michael Joseph - hamme2mj" initials="HMJ-h"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0971" autoAdjust="0"/>
  </p:normalViewPr>
  <p:slideViewPr>
    <p:cSldViewPr snapToGrid="0">
      <p:cViewPr>
        <p:scale>
          <a:sx n="93" d="100"/>
          <a:sy n="93" d="100"/>
        </p:scale>
        <p:origin x="-1026"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theme" Target="theme/theme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slide" Target="slides/slide2.xml"/><Relationship Id="rId63" Type="http://schemas.openxmlformats.org/officeDocument/2006/relationships/slide" Target="slides/slide18.xml"/><Relationship Id="rId68" Type="http://schemas.openxmlformats.org/officeDocument/2006/relationships/slide" Target="slides/slide23.xml"/><Relationship Id="rId84" Type="http://schemas.openxmlformats.org/officeDocument/2006/relationships/slide" Target="slides/slide39.xml"/><Relationship Id="rId89" Type="http://schemas.openxmlformats.org/officeDocument/2006/relationships/slide" Target="slides/slide44.xml"/><Relationship Id="rId112" Type="http://schemas.openxmlformats.org/officeDocument/2006/relationships/notesMaster" Target="notesMasters/notesMaster1.xml"/><Relationship Id="rId16" Type="http://schemas.openxmlformats.org/officeDocument/2006/relationships/customXml" Target="../customXml/item16.xml"/><Relationship Id="rId107" Type="http://schemas.openxmlformats.org/officeDocument/2006/relationships/slide" Target="slides/slide62.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slideMaster" Target="slideMasters/slideMaster1.xml"/><Relationship Id="rId53" Type="http://schemas.openxmlformats.org/officeDocument/2006/relationships/slide" Target="slides/slide8.xml"/><Relationship Id="rId58" Type="http://schemas.openxmlformats.org/officeDocument/2006/relationships/slide" Target="slides/slide13.xml"/><Relationship Id="rId66" Type="http://schemas.openxmlformats.org/officeDocument/2006/relationships/slide" Target="slides/slide21.xml"/><Relationship Id="rId74" Type="http://schemas.openxmlformats.org/officeDocument/2006/relationships/slide" Target="slides/slide29.xml"/><Relationship Id="rId79" Type="http://schemas.openxmlformats.org/officeDocument/2006/relationships/slide" Target="slides/slide34.xml"/><Relationship Id="rId87" Type="http://schemas.openxmlformats.org/officeDocument/2006/relationships/slide" Target="slides/slide42.xml"/><Relationship Id="rId102" Type="http://schemas.openxmlformats.org/officeDocument/2006/relationships/slide" Target="slides/slide57.xml"/><Relationship Id="rId110" Type="http://schemas.openxmlformats.org/officeDocument/2006/relationships/slide" Target="slides/slide65.xml"/><Relationship Id="rId115"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16.xml"/><Relationship Id="rId82" Type="http://schemas.openxmlformats.org/officeDocument/2006/relationships/slide" Target="slides/slide37.xml"/><Relationship Id="rId90" Type="http://schemas.openxmlformats.org/officeDocument/2006/relationships/slide" Target="slides/slide45.xml"/><Relationship Id="rId95" Type="http://schemas.openxmlformats.org/officeDocument/2006/relationships/slide" Target="slides/slide50.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slide" Target="slides/slide3.xml"/><Relationship Id="rId56" Type="http://schemas.openxmlformats.org/officeDocument/2006/relationships/slide" Target="slides/slide11.xml"/><Relationship Id="rId64" Type="http://schemas.openxmlformats.org/officeDocument/2006/relationships/slide" Target="slides/slide19.xml"/><Relationship Id="rId69" Type="http://schemas.openxmlformats.org/officeDocument/2006/relationships/slide" Target="slides/slide24.xml"/><Relationship Id="rId77" Type="http://schemas.openxmlformats.org/officeDocument/2006/relationships/slide" Target="slides/slide32.xml"/><Relationship Id="rId100" Type="http://schemas.openxmlformats.org/officeDocument/2006/relationships/slide" Target="slides/slide55.xml"/><Relationship Id="rId105" Type="http://schemas.openxmlformats.org/officeDocument/2006/relationships/slide" Target="slides/slide60.xml"/><Relationship Id="rId113" Type="http://schemas.openxmlformats.org/officeDocument/2006/relationships/handoutMaster" Target="handoutMasters/handoutMaster1.xml"/><Relationship Id="rId118"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6.xml"/><Relationship Id="rId72" Type="http://schemas.openxmlformats.org/officeDocument/2006/relationships/slide" Target="slides/slide27.xml"/><Relationship Id="rId80" Type="http://schemas.openxmlformats.org/officeDocument/2006/relationships/slide" Target="slides/slide35.xml"/><Relationship Id="rId85" Type="http://schemas.openxmlformats.org/officeDocument/2006/relationships/slide" Target="slides/slide40.xml"/><Relationship Id="rId93" Type="http://schemas.openxmlformats.org/officeDocument/2006/relationships/slide" Target="slides/slide48.xml"/><Relationship Id="rId98" Type="http://schemas.openxmlformats.org/officeDocument/2006/relationships/slide" Target="slides/slide53.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 Target="slides/slide1.xml"/><Relationship Id="rId59" Type="http://schemas.openxmlformats.org/officeDocument/2006/relationships/slide" Target="slides/slide14.xml"/><Relationship Id="rId67" Type="http://schemas.openxmlformats.org/officeDocument/2006/relationships/slide" Target="slides/slide22.xml"/><Relationship Id="rId103" Type="http://schemas.openxmlformats.org/officeDocument/2006/relationships/slide" Target="slides/slide58.xml"/><Relationship Id="rId108"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 Target="slides/slide9.xml"/><Relationship Id="rId62" Type="http://schemas.openxmlformats.org/officeDocument/2006/relationships/slide" Target="slides/slide17.xml"/><Relationship Id="rId70" Type="http://schemas.openxmlformats.org/officeDocument/2006/relationships/slide" Target="slides/slide25.xml"/><Relationship Id="rId75" Type="http://schemas.openxmlformats.org/officeDocument/2006/relationships/slide" Target="slides/slide30.xml"/><Relationship Id="rId83" Type="http://schemas.openxmlformats.org/officeDocument/2006/relationships/slide" Target="slides/slide38.xml"/><Relationship Id="rId88" Type="http://schemas.openxmlformats.org/officeDocument/2006/relationships/slide" Target="slides/slide43.xml"/><Relationship Id="rId91" Type="http://schemas.openxmlformats.org/officeDocument/2006/relationships/slide" Target="slides/slide46.xml"/><Relationship Id="rId96" Type="http://schemas.openxmlformats.org/officeDocument/2006/relationships/slide" Target="slides/slide51.xml"/><Relationship Id="rId111" Type="http://schemas.openxmlformats.org/officeDocument/2006/relationships/slide" Target="slides/slide66.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4.xml"/><Relationship Id="rId57" Type="http://schemas.openxmlformats.org/officeDocument/2006/relationships/slide" Target="slides/slide12.xml"/><Relationship Id="rId106" Type="http://schemas.openxmlformats.org/officeDocument/2006/relationships/slide" Target="slides/slide61.xml"/><Relationship Id="rId114" Type="http://schemas.openxmlformats.org/officeDocument/2006/relationships/commentAuthors" Target="commentAuthor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 Target="slides/slide7.xml"/><Relationship Id="rId60" Type="http://schemas.openxmlformats.org/officeDocument/2006/relationships/slide" Target="slides/slide15.xml"/><Relationship Id="rId65" Type="http://schemas.openxmlformats.org/officeDocument/2006/relationships/slide" Target="slides/slide20.xml"/><Relationship Id="rId73" Type="http://schemas.openxmlformats.org/officeDocument/2006/relationships/slide" Target="slides/slide28.xml"/><Relationship Id="rId78" Type="http://schemas.openxmlformats.org/officeDocument/2006/relationships/slide" Target="slides/slide33.xml"/><Relationship Id="rId81" Type="http://schemas.openxmlformats.org/officeDocument/2006/relationships/slide" Target="slides/slide36.xml"/><Relationship Id="rId86" Type="http://schemas.openxmlformats.org/officeDocument/2006/relationships/slide" Target="slides/slide41.xml"/><Relationship Id="rId94" Type="http://schemas.openxmlformats.org/officeDocument/2006/relationships/slide" Target="slides/slide49.xml"/><Relationship Id="rId99" Type="http://schemas.openxmlformats.org/officeDocument/2006/relationships/slide" Target="slides/slide54.xml"/><Relationship Id="rId101" Type="http://schemas.openxmlformats.org/officeDocument/2006/relationships/slide" Target="slides/slide56.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64.xml"/><Relationship Id="rId34" Type="http://schemas.openxmlformats.org/officeDocument/2006/relationships/customXml" Target="../customXml/item34.xml"/><Relationship Id="rId50" Type="http://schemas.openxmlformats.org/officeDocument/2006/relationships/slide" Target="slides/slide5.xml"/><Relationship Id="rId55" Type="http://schemas.openxmlformats.org/officeDocument/2006/relationships/slide" Target="slides/slide10.xml"/><Relationship Id="rId76" Type="http://schemas.openxmlformats.org/officeDocument/2006/relationships/slide" Target="slides/slide31.xml"/><Relationship Id="rId97" Type="http://schemas.openxmlformats.org/officeDocument/2006/relationships/slide" Target="slides/slide52.xml"/><Relationship Id="rId104" Type="http://schemas.openxmlformats.org/officeDocument/2006/relationships/slide" Target="slides/slide59.xml"/><Relationship Id="rId7" Type="http://schemas.openxmlformats.org/officeDocument/2006/relationships/customXml" Target="../customXml/item7.xml"/><Relationship Id="rId71" Type="http://schemas.openxmlformats.org/officeDocument/2006/relationships/slide" Target="slides/slide26.xml"/><Relationship Id="rId92" Type="http://schemas.openxmlformats.org/officeDocument/2006/relationships/slide" Target="slides/slide47.xml"/><Relationship Id="rId2" Type="http://schemas.openxmlformats.org/officeDocument/2006/relationships/customXml" Target="../customXml/item2.xml"/><Relationship Id="rId29" Type="http://schemas.openxmlformats.org/officeDocument/2006/relationships/customXml" Target="../customXml/item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6AAF9DE-7573-4E89-B1C0-D3333E65C724}" type="datetimeFigureOut">
              <a:rPr lang="en-US" smtClean="0"/>
              <a:t>12/22/2015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DE7F8BF-5F88-4D65-8D15-F63EBD9AF909}" type="slidenum">
              <a:rPr lang="en-US" smtClean="0"/>
              <a:t>‹#›</a:t>
            </a:fld>
            <a:endParaRPr lang="en-US"/>
          </a:p>
        </p:txBody>
      </p:sp>
    </p:spTree>
    <p:extLst>
      <p:ext uri="{BB962C8B-B14F-4D97-AF65-F5344CB8AC3E}">
        <p14:creationId xmlns:p14="http://schemas.microsoft.com/office/powerpoint/2010/main" val="182399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061338F-6DCD-413C-90E0-C686BFBFE88F}" type="datetimeFigureOut">
              <a:rPr lang="en-US" smtClean="0"/>
              <a:t>12/22/2015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DCFD62D-D5FF-4A0B-B812-EBB88823E3C6}" type="slidenum">
              <a:rPr lang="en-US" smtClean="0"/>
              <a:t>‹#›</a:t>
            </a:fld>
            <a:endParaRPr lang="en-US"/>
          </a:p>
        </p:txBody>
      </p:sp>
    </p:spTree>
    <p:extLst>
      <p:ext uri="{BB962C8B-B14F-4D97-AF65-F5344CB8AC3E}">
        <p14:creationId xmlns:p14="http://schemas.microsoft.com/office/powerpoint/2010/main" val="2810524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1</a:t>
            </a:fld>
            <a:endParaRPr lang="en-US"/>
          </a:p>
        </p:txBody>
      </p:sp>
    </p:spTree>
    <p:extLst>
      <p:ext uri="{BB962C8B-B14F-4D97-AF65-F5344CB8AC3E}">
        <p14:creationId xmlns:p14="http://schemas.microsoft.com/office/powerpoint/2010/main" val="1938759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This tool is used to visualize the threat of Sea Level rise on the coast</a:t>
            </a:r>
          </a:p>
          <a:p>
            <a:pPr lvl="1"/>
            <a:r>
              <a:rPr lang="en-US" sz="1200" kern="1200" dirty="0" smtClean="0">
                <a:solidFill>
                  <a:schemeClr val="tx1"/>
                </a:solidFill>
                <a:effectLst/>
                <a:latin typeface="+mn-lt"/>
                <a:ea typeface="+mn-ea"/>
                <a:cs typeface="+mn-cs"/>
              </a:rPr>
              <a:t>This helps plan and prepare for coastal flooding by highlighting potential vulnerable areas.</a:t>
            </a:r>
          </a:p>
          <a:p>
            <a:endParaRPr lang="en-US" dirty="0" smtClean="0"/>
          </a:p>
          <a:p>
            <a:endParaRPr lang="en-US" dirty="0" smtClean="0"/>
          </a:p>
          <a:p>
            <a:r>
              <a:rPr lang="en-US" dirty="0" smtClean="0"/>
              <a:t>NOAA sea</a:t>
            </a:r>
            <a:r>
              <a:rPr lang="en-US" baseline="0" dirty="0" smtClean="0"/>
              <a:t> level rise viewer is a visualization of projected sea level rise and coastal flooding impacts. They utilized the best available elevation data, SLR consensus (IPCC), and Sea level (mean higher high water)</a:t>
            </a:r>
          </a:p>
          <a:p>
            <a:r>
              <a:rPr lang="en-US" baseline="0" dirty="0" smtClean="0"/>
              <a:t>	MHHW – the average height of high water during spring tides. From the National Tidal Datum Epoch.</a:t>
            </a:r>
          </a:p>
          <a:p>
            <a:r>
              <a:rPr lang="en-US" baseline="0" dirty="0" smtClean="0"/>
              <a:t>NOAA modeling technique is called modified bathtub approach or linear superposition model.  This means once a hydrological feature become inundated the entire feature is submerged on the map.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Take note that this is a uniform rise like the standard bathtub model. This accounts for sea level rise as uniform on a national scale, which is not the case. Regional variability is not taken into consideration. </a:t>
            </a:r>
          </a:p>
          <a:p>
            <a:pPr defTabSz="931774"/>
            <a:r>
              <a:rPr lang="en-US" dirty="0" smtClean="0"/>
              <a:t>Does not account for future change in Geomorphology or shoreline change! This mean does not account for erosion. Only the lateral</a:t>
            </a:r>
            <a:r>
              <a:rPr lang="en-US" baseline="0" dirty="0" smtClean="0"/>
              <a:t> rise in sea level. </a:t>
            </a:r>
            <a:endParaRPr lang="en-US" dirty="0" smtClean="0"/>
          </a:p>
          <a:p>
            <a:pPr defTabSz="931774"/>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FDCFD62D-D5FF-4A0B-B812-EBB88823E3C6}" type="slidenum">
              <a:rPr lang="en-US" smtClean="0"/>
              <a:t>10</a:t>
            </a:fld>
            <a:endParaRPr lang="en-US"/>
          </a:p>
        </p:txBody>
      </p:sp>
    </p:spTree>
    <p:extLst>
      <p:ext uri="{BB962C8B-B14F-4D97-AF65-F5344CB8AC3E}">
        <p14:creationId xmlns:p14="http://schemas.microsoft.com/office/powerpoint/2010/main" val="1300191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Sources: </a:t>
            </a:r>
          </a:p>
          <a:p>
            <a:r>
              <a:rPr lang="en-US" dirty="0" smtClean="0"/>
              <a:t>http://tidesandcurrents.noaa.gov/sltrends/index.shtml</a:t>
            </a:r>
          </a:p>
          <a:p>
            <a:r>
              <a:rPr lang="en-US" dirty="0" smtClean="0"/>
              <a:t>http://www.usgs.gov/newsroom/article.asp?ID=3744&amp;from=rss#.U0StX4UtGck</a:t>
            </a:r>
          </a:p>
          <a:p>
            <a:r>
              <a:rPr lang="en-US" dirty="0" smtClean="0"/>
              <a:t>https://www.ngs.noaa.gov/GRD/GPS/Projects/CB/SEALEVEL/sealevel.html</a:t>
            </a:r>
          </a:p>
          <a:p>
            <a:endParaRPr lang="en-US" dirty="0" smtClean="0"/>
          </a:p>
          <a:p>
            <a:r>
              <a:rPr lang="en-US" dirty="0" smtClean="0"/>
              <a:t>Along the</a:t>
            </a:r>
            <a:r>
              <a:rPr lang="en-US" baseline="0" dirty="0" smtClean="0"/>
              <a:t> east coast you can see the variations of SLR. Concentrated around Delaware Bay and Chesapeake bay are the highest rates of SLR on the east coast. Turbulence and the harsher waves contribute to the higher rates of erosion rates in the Bay. This means there’s an increase in vulnerability of coastal cities to flooding, and coastline deterioration. The acceleration of sea level rise along the coast is consistent with the change and slowing of the Atlantic Ocean Circulation. This circulation is the cold dense water sinking in the Arctic (north) and warmer freshwater sinking slower. A slope from the mid-Atlantic down the US east coast drives sea level up on the coast. </a:t>
            </a:r>
            <a:endParaRPr lang="en-US" dirty="0" smtClean="0"/>
          </a:p>
        </p:txBody>
      </p:sp>
      <p:sp>
        <p:nvSpPr>
          <p:cNvPr id="4" name="Slide Number Placeholder 3"/>
          <p:cNvSpPr>
            <a:spLocks noGrp="1"/>
          </p:cNvSpPr>
          <p:nvPr>
            <p:ph type="sldNum" sz="quarter" idx="10"/>
          </p:nvPr>
        </p:nvSpPr>
        <p:spPr/>
        <p:txBody>
          <a:bodyPr/>
          <a:lstStyle/>
          <a:p>
            <a:fld id="{FDCFD62D-D5FF-4A0B-B812-EBB88823E3C6}" type="slidenum">
              <a:rPr lang="en-US" smtClean="0"/>
              <a:t>11</a:t>
            </a:fld>
            <a:endParaRPr lang="en-US"/>
          </a:p>
        </p:txBody>
      </p:sp>
    </p:spTree>
    <p:extLst>
      <p:ext uri="{BB962C8B-B14F-4D97-AF65-F5344CB8AC3E}">
        <p14:creationId xmlns:p14="http://schemas.microsoft.com/office/powerpoint/2010/main" val="369644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Lewisetta</a:t>
            </a:r>
            <a:r>
              <a:rPr lang="en-US" dirty="0" smtClean="0"/>
              <a:t>, Virginia</a:t>
            </a:r>
            <a:r>
              <a:rPr lang="en-US" baseline="0" dirty="0" smtClean="0"/>
              <a:t> SLR is 4 – 5 mm/year</a:t>
            </a:r>
          </a:p>
          <a:p>
            <a:r>
              <a:rPr lang="en-US" baseline="0" dirty="0" err="1" smtClean="0"/>
              <a:t>Kiptopeke</a:t>
            </a:r>
            <a:r>
              <a:rPr lang="en-US" baseline="0" dirty="0" smtClean="0"/>
              <a:t>, VA SLR is 3 – 4 mm/year</a:t>
            </a:r>
          </a:p>
          <a:p>
            <a:r>
              <a:rPr lang="en-US" baseline="0" dirty="0" smtClean="0"/>
              <a:t>Note: On a smaller scale, Spatial Variation persists even within the bay. The bay has a much higher rate in  SLR due to the disruption in circulation of the brackish water and freshwater at the mouth.</a:t>
            </a:r>
          </a:p>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12</a:t>
            </a:fld>
            <a:endParaRPr lang="en-US"/>
          </a:p>
        </p:txBody>
      </p:sp>
    </p:spTree>
    <p:extLst>
      <p:ext uri="{BB962C8B-B14F-4D97-AF65-F5344CB8AC3E}">
        <p14:creationId xmlns:p14="http://schemas.microsoft.com/office/powerpoint/2010/main" val="1309731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http://www.corpsclimate.us/ccaceslcurves.cfm</a:t>
            </a:r>
          </a:p>
          <a:p>
            <a:r>
              <a:rPr lang="en-US" dirty="0" smtClean="0"/>
              <a:t>With Current</a:t>
            </a:r>
            <a:r>
              <a:rPr lang="en-US" baseline="0" dirty="0" smtClean="0"/>
              <a:t> Rate of SLR it would take ~87 Years to reach One Foot of inundation.</a:t>
            </a:r>
          </a:p>
          <a:p>
            <a:r>
              <a:rPr lang="en-US" baseline="0" dirty="0" smtClean="0"/>
              <a:t>(The blue line on chart) – the conservative projection estimates it will take ~76 years to see 1 </a:t>
            </a:r>
            <a:r>
              <a:rPr lang="en-US" baseline="0" dirty="0" err="1" smtClean="0"/>
              <a:t>ft</a:t>
            </a:r>
            <a:r>
              <a:rPr lang="en-US" baseline="0" dirty="0" smtClean="0"/>
              <a:t> inundation</a:t>
            </a:r>
          </a:p>
          <a:p>
            <a:r>
              <a:rPr lang="en-US" baseline="0" dirty="0" smtClean="0"/>
              <a:t>At the highest rate, approximate 11-12 years to reach 1 </a:t>
            </a:r>
            <a:r>
              <a:rPr lang="en-US" baseline="0" dirty="0" err="1" smtClean="0"/>
              <a:t>ft</a:t>
            </a:r>
            <a:r>
              <a:rPr lang="en-US" baseline="0" dirty="0" smtClean="0"/>
              <a:t> inundation. Scary!!</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13</a:t>
            </a:fld>
            <a:endParaRPr lang="en-US"/>
          </a:p>
        </p:txBody>
      </p:sp>
    </p:spTree>
    <p:extLst>
      <p:ext uri="{BB962C8B-B14F-4D97-AF65-F5344CB8AC3E}">
        <p14:creationId xmlns:p14="http://schemas.microsoft.com/office/powerpoint/2010/main" val="3229812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err="1" smtClean="0"/>
              <a:t>Shapefiles</a:t>
            </a:r>
            <a:endParaRPr lang="en-US" dirty="0" smtClean="0"/>
          </a:p>
          <a:p>
            <a:pPr marL="640594" lvl="1" indent="-174708">
              <a:buFont typeface="Arial" panose="020B0604020202020204" pitchFamily="34" charset="0"/>
              <a:buChar char="•"/>
            </a:pPr>
            <a:r>
              <a:rPr lang="en-US" dirty="0" smtClean="0"/>
              <a:t>VIMS – coast data</a:t>
            </a:r>
            <a:r>
              <a:rPr lang="en-US" baseline="0" dirty="0" smtClean="0"/>
              <a:t> (erosion, protection, structures)</a:t>
            </a:r>
          </a:p>
          <a:p>
            <a:pPr marL="640594" lvl="1" indent="-174708">
              <a:buFont typeface="Arial" panose="020B0604020202020204" pitchFamily="34" charset="0"/>
              <a:buChar char="•"/>
            </a:pPr>
            <a:r>
              <a:rPr lang="en-US" baseline="0" dirty="0" smtClean="0"/>
              <a:t>Web soil survey to illustrate types of soils</a:t>
            </a:r>
          </a:p>
          <a:p>
            <a:pPr marL="640594" lvl="1" indent="-174708">
              <a:buFont typeface="Arial" panose="020B0604020202020204" pitchFamily="34" charset="0"/>
              <a:buChar char="•"/>
            </a:pPr>
            <a:r>
              <a:rPr lang="en-US" baseline="0" dirty="0" smtClean="0"/>
              <a:t>Historic resources with archaeological data used as reference and waypoints</a:t>
            </a:r>
          </a:p>
          <a:p>
            <a:pPr marL="640594" lvl="1" indent="-174708">
              <a:buFont typeface="Arial" panose="020B0604020202020204" pitchFamily="34" charset="0"/>
              <a:buChar char="•"/>
            </a:pPr>
            <a:r>
              <a:rPr lang="en-US" baseline="0" dirty="0" smtClean="0"/>
              <a:t>US fish and Wildlife – provided Marshland data</a:t>
            </a:r>
            <a:endParaRPr lang="en-US" dirty="0" smtClean="0"/>
          </a:p>
          <a:p>
            <a:pPr marL="174708" indent="-174708">
              <a:buFont typeface="Arial" panose="020B0604020202020204" pitchFamily="34" charset="0"/>
              <a:buChar char="•"/>
            </a:pPr>
            <a:r>
              <a:rPr lang="en-US" dirty="0" smtClean="0"/>
              <a:t>Coastline and Topology Maps</a:t>
            </a:r>
          </a:p>
          <a:p>
            <a:pPr marL="640594" lvl="1" indent="-174708">
              <a:buFont typeface="Arial" panose="020B0604020202020204" pitchFamily="34" charset="0"/>
              <a:buChar char="•"/>
            </a:pPr>
            <a:r>
              <a:rPr lang="en-US" dirty="0" smtClean="0"/>
              <a:t>Maps of</a:t>
            </a:r>
            <a:r>
              <a:rPr lang="en-US" baseline="0" dirty="0" smtClean="0"/>
              <a:t> Accomack county in 1820, 1904, 1968 (topo)</a:t>
            </a:r>
          </a:p>
          <a:p>
            <a:pPr marL="640594" lvl="1" indent="-174708">
              <a:buFont typeface="Arial" panose="020B0604020202020204" pitchFamily="34" charset="0"/>
              <a:buChar char="•"/>
            </a:pPr>
            <a:r>
              <a:rPr lang="en-US" baseline="0" dirty="0" smtClean="0"/>
              <a:t>Various satellite aerial imagery ranging from 2000 - 2014</a:t>
            </a:r>
            <a:endParaRPr lang="en-US" dirty="0" smtClean="0"/>
          </a:p>
          <a:p>
            <a:pPr marL="174708" indent="-174708">
              <a:buFont typeface="Arial" panose="020B0604020202020204" pitchFamily="34" charset="0"/>
              <a:buChar char="•"/>
            </a:pPr>
            <a:r>
              <a:rPr lang="en-US" dirty="0" smtClean="0"/>
              <a:t>Raster</a:t>
            </a:r>
          </a:p>
          <a:p>
            <a:pPr marL="640594" lvl="1" indent="-174708">
              <a:buFont typeface="Arial" panose="020B0604020202020204" pitchFamily="34" charset="0"/>
              <a:buChar char="•"/>
            </a:pPr>
            <a:r>
              <a:rPr lang="en-US" dirty="0" smtClean="0"/>
              <a:t>NOAA</a:t>
            </a:r>
          </a:p>
          <a:p>
            <a:pPr marL="1106481" lvl="2" indent="-174708">
              <a:buFont typeface="Arial" panose="020B0604020202020204" pitchFamily="34" charset="0"/>
              <a:buChar char="•"/>
            </a:pPr>
            <a:r>
              <a:rPr lang="en-US" dirty="0" smtClean="0"/>
              <a:t>DEM (5 m resolution)</a:t>
            </a:r>
          </a:p>
          <a:p>
            <a:pPr marL="1106481" lvl="2" indent="-174708">
              <a:buFont typeface="Arial" panose="020B0604020202020204" pitchFamily="34" charset="0"/>
              <a:buChar char="•"/>
            </a:pPr>
            <a:r>
              <a:rPr lang="en-US" dirty="0" smtClean="0"/>
              <a:t>Sea Surface Level data (low resolution) </a:t>
            </a:r>
          </a:p>
          <a:p>
            <a:pPr marL="640594" lvl="1" indent="-174708">
              <a:buFont typeface="Arial" panose="020B0604020202020204" pitchFamily="34" charset="0"/>
              <a:buChar char="•"/>
            </a:pPr>
            <a:r>
              <a:rPr lang="en-US" dirty="0" smtClean="0"/>
              <a:t>Sea Level Rise Viewer data</a:t>
            </a:r>
          </a:p>
        </p:txBody>
      </p:sp>
      <p:sp>
        <p:nvSpPr>
          <p:cNvPr id="4" name="Slide Number Placeholder 3"/>
          <p:cNvSpPr>
            <a:spLocks noGrp="1"/>
          </p:cNvSpPr>
          <p:nvPr>
            <p:ph type="sldNum" sz="quarter" idx="10"/>
          </p:nvPr>
        </p:nvSpPr>
        <p:spPr/>
        <p:txBody>
          <a:bodyPr/>
          <a:lstStyle/>
          <a:p>
            <a:fld id="{FDCFD62D-D5FF-4A0B-B812-EBB88823E3C6}" type="slidenum">
              <a:rPr lang="en-US" smtClean="0"/>
              <a:t>14</a:t>
            </a:fld>
            <a:endParaRPr lang="en-US"/>
          </a:p>
        </p:txBody>
      </p:sp>
    </p:spTree>
    <p:extLst>
      <p:ext uri="{BB962C8B-B14F-4D97-AF65-F5344CB8AC3E}">
        <p14:creationId xmlns:p14="http://schemas.microsoft.com/office/powerpoint/2010/main" val="420517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This is an example of how we used some of our geographic data</a:t>
            </a:r>
          </a:p>
          <a:p>
            <a:pPr lvl="1"/>
            <a:r>
              <a:rPr lang="en-US" sz="1200" kern="1200" dirty="0" smtClean="0">
                <a:solidFill>
                  <a:schemeClr val="tx1"/>
                </a:solidFill>
                <a:effectLst/>
                <a:latin typeface="+mn-lt"/>
                <a:ea typeface="+mn-ea"/>
                <a:cs typeface="+mn-cs"/>
              </a:rPr>
              <a:t>It shows most coastal protection methods ONLY nearby docking area and highly populated areas. </a:t>
            </a:r>
          </a:p>
          <a:p>
            <a:pPr lvl="1"/>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There is no documented</a:t>
            </a:r>
            <a:r>
              <a:rPr lang="en-US" sz="1200" kern="1200" baseline="0" dirty="0" smtClean="0">
                <a:solidFill>
                  <a:schemeClr val="tx1"/>
                </a:solidFill>
                <a:effectLst/>
                <a:latin typeface="+mn-lt"/>
                <a:ea typeface="+mn-ea"/>
                <a:cs typeface="+mn-cs"/>
              </a:rPr>
              <a:t> erosion on the sites we look at later 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CFD62D-D5FF-4A0B-B812-EBB88823E3C6}" type="slidenum">
              <a:rPr lang="en-US" smtClean="0"/>
              <a:t>15</a:t>
            </a:fld>
            <a:endParaRPr lang="en-US"/>
          </a:p>
        </p:txBody>
      </p:sp>
    </p:spTree>
    <p:extLst>
      <p:ext uri="{BB962C8B-B14F-4D97-AF65-F5344CB8AC3E}">
        <p14:creationId xmlns:p14="http://schemas.microsoft.com/office/powerpoint/2010/main" val="1099546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We used the Trimble </a:t>
            </a:r>
            <a:r>
              <a:rPr lang="en-US" sz="1200" kern="1200" dirty="0" err="1" smtClean="0">
                <a:solidFill>
                  <a:schemeClr val="tx1"/>
                </a:solidFill>
                <a:effectLst/>
                <a:latin typeface="+mn-lt"/>
                <a:ea typeface="+mn-ea"/>
                <a:cs typeface="+mn-cs"/>
              </a:rPr>
              <a:t>GeoXH</a:t>
            </a:r>
            <a:r>
              <a:rPr lang="en-US" sz="1200" kern="1200" dirty="0" smtClean="0">
                <a:solidFill>
                  <a:schemeClr val="tx1"/>
                </a:solidFill>
                <a:effectLst/>
                <a:latin typeface="+mn-lt"/>
                <a:ea typeface="+mn-ea"/>
                <a:cs typeface="+mn-cs"/>
              </a:rPr>
              <a:t> GPS</a:t>
            </a:r>
          </a:p>
          <a:p>
            <a:pPr lvl="2"/>
            <a:r>
              <a:rPr lang="en-US" sz="1200" kern="1200" dirty="0" smtClean="0">
                <a:solidFill>
                  <a:schemeClr val="tx1"/>
                </a:solidFill>
                <a:effectLst/>
                <a:latin typeface="+mn-lt"/>
                <a:ea typeface="+mn-ea"/>
                <a:cs typeface="+mn-cs"/>
              </a:rPr>
              <a:t>This tool allowed us to located waypoints, delineate coast lines, and mark points of interest.</a:t>
            </a:r>
          </a:p>
          <a:p>
            <a:pPr lvl="2"/>
            <a:r>
              <a:rPr lang="en-US" sz="1200" kern="1200" dirty="0" smtClean="0">
                <a:solidFill>
                  <a:schemeClr val="tx1"/>
                </a:solidFill>
                <a:effectLst/>
                <a:latin typeface="+mn-lt"/>
                <a:ea typeface="+mn-ea"/>
                <a:cs typeface="+mn-cs"/>
              </a:rPr>
              <a:t>The trip to Accomack county provided experience of sea coastal geomorphology first hand</a:t>
            </a:r>
            <a:endParaRPr lang="en-US" dirty="0" smtClean="0"/>
          </a:p>
          <a:p>
            <a:endParaRPr lang="en-US" dirty="0" smtClean="0"/>
          </a:p>
          <a:p>
            <a:r>
              <a:rPr lang="en-US" dirty="0" smtClean="0"/>
              <a:t>Waypoint were archaeological sites used to navigate</a:t>
            </a:r>
            <a:r>
              <a:rPr lang="en-US" baseline="0" dirty="0" smtClean="0"/>
              <a:t> around hunting creek.</a:t>
            </a:r>
            <a:endParaRPr lang="en-US" dirty="0" smtClean="0"/>
          </a:p>
          <a:p>
            <a:pPr defTabSz="931774"/>
            <a:r>
              <a:rPr lang="en-US" dirty="0" smtClean="0"/>
              <a:t>With the GPS unit we delineated the coast</a:t>
            </a:r>
            <a:r>
              <a:rPr lang="en-US" baseline="0" dirty="0" smtClean="0"/>
              <a:t> line and marked points of interest.</a:t>
            </a:r>
            <a:endParaRPr lang="en-US" dirty="0" smtClean="0"/>
          </a:p>
          <a:p>
            <a:r>
              <a:rPr lang="en-US" dirty="0" smtClean="0"/>
              <a:t>Field assessment allow</a:t>
            </a:r>
            <a:r>
              <a:rPr lang="en-US" baseline="0" dirty="0" smtClean="0"/>
              <a:t> us to visualize change and document coastal erosion</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16</a:t>
            </a:fld>
            <a:endParaRPr lang="en-US"/>
          </a:p>
        </p:txBody>
      </p:sp>
    </p:spTree>
    <p:extLst>
      <p:ext uri="{BB962C8B-B14F-4D97-AF65-F5344CB8AC3E}">
        <p14:creationId xmlns:p14="http://schemas.microsoft.com/office/powerpoint/2010/main" val="2296133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Here is our crew we navigated around Hunting Creek with. </a:t>
            </a:r>
          </a:p>
          <a:p>
            <a:pPr lvl="1"/>
            <a:r>
              <a:rPr lang="en-US" sz="1200" kern="1200" dirty="0" smtClean="0">
                <a:solidFill>
                  <a:schemeClr val="tx1"/>
                </a:solidFill>
                <a:effectLst/>
                <a:latin typeface="+mn-lt"/>
                <a:ea typeface="+mn-ea"/>
                <a:cs typeface="+mn-cs"/>
              </a:rPr>
              <a:t>Paul </a:t>
            </a:r>
            <a:r>
              <a:rPr lang="en-US" sz="1200" kern="1200" dirty="0" err="1" smtClean="0">
                <a:solidFill>
                  <a:schemeClr val="tx1"/>
                </a:solidFill>
                <a:effectLst/>
                <a:latin typeface="+mn-lt"/>
                <a:ea typeface="+mn-ea"/>
                <a:cs typeface="+mn-cs"/>
              </a:rPr>
              <a:t>Ewell</a:t>
            </a:r>
            <a:r>
              <a:rPr lang="en-US" sz="1200" kern="1200" dirty="0" smtClean="0">
                <a:solidFill>
                  <a:schemeClr val="tx1"/>
                </a:solidFill>
                <a:effectLst/>
                <a:latin typeface="+mn-lt"/>
                <a:ea typeface="+mn-ea"/>
                <a:cs typeface="+mn-cs"/>
              </a:rPr>
              <a:t>, our captain, a professor at Virginia Wesleyan College</a:t>
            </a:r>
          </a:p>
          <a:p>
            <a:pPr lvl="2"/>
            <a:r>
              <a:rPr lang="en-US" sz="1200" kern="1200" dirty="0" smtClean="0">
                <a:solidFill>
                  <a:schemeClr val="tx1"/>
                </a:solidFill>
                <a:effectLst/>
                <a:latin typeface="+mn-lt"/>
                <a:ea typeface="+mn-ea"/>
                <a:cs typeface="+mn-cs"/>
              </a:rPr>
              <a:t>He grew up in Hunting creek and personally experience environment change</a:t>
            </a:r>
          </a:p>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17</a:t>
            </a:fld>
            <a:endParaRPr lang="en-US"/>
          </a:p>
        </p:txBody>
      </p:sp>
    </p:spTree>
    <p:extLst>
      <p:ext uri="{BB962C8B-B14F-4D97-AF65-F5344CB8AC3E}">
        <p14:creationId xmlns:p14="http://schemas.microsoft.com/office/powerpoint/2010/main" val="2453165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Oyster Barrel – left from an archaeological sites</a:t>
            </a:r>
          </a:p>
          <a:p>
            <a:pPr lvl="1"/>
            <a:r>
              <a:rPr lang="en-US" sz="1200" kern="1200" dirty="0" smtClean="0">
                <a:solidFill>
                  <a:schemeClr val="tx1"/>
                </a:solidFill>
                <a:effectLst/>
                <a:latin typeface="+mn-lt"/>
                <a:ea typeface="+mn-ea"/>
                <a:cs typeface="+mn-cs"/>
              </a:rPr>
              <a:t>Coffin handle -  left from an</a:t>
            </a:r>
            <a:r>
              <a:rPr lang="en-US" sz="1200" kern="1200" baseline="0" dirty="0" smtClean="0">
                <a:solidFill>
                  <a:schemeClr val="tx1"/>
                </a:solidFill>
                <a:effectLst/>
                <a:latin typeface="+mn-lt"/>
                <a:ea typeface="+mn-ea"/>
                <a:cs typeface="+mn-cs"/>
              </a:rPr>
              <a:t> archaeological site which we assumed was a cemetery or church.</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Our Captain – Paul </a:t>
            </a:r>
            <a:r>
              <a:rPr lang="en-US" sz="1200" kern="1200" dirty="0" err="1" smtClean="0">
                <a:solidFill>
                  <a:schemeClr val="tx1"/>
                </a:solidFill>
                <a:effectLst/>
                <a:latin typeface="+mn-lt"/>
                <a:ea typeface="+mn-ea"/>
                <a:cs typeface="+mn-cs"/>
              </a:rPr>
              <a:t>Ewell</a:t>
            </a:r>
            <a:r>
              <a:rPr lang="en-US" sz="1200" kern="1200" dirty="0" smtClean="0">
                <a:solidFill>
                  <a:schemeClr val="tx1"/>
                </a:solidFill>
                <a:effectLst/>
                <a:latin typeface="+mn-lt"/>
                <a:ea typeface="+mn-ea"/>
                <a:cs typeface="+mn-cs"/>
              </a:rPr>
              <a:t> gave us an</a:t>
            </a:r>
            <a:r>
              <a:rPr lang="en-US" sz="1200" kern="1200" baseline="0" dirty="0" smtClean="0">
                <a:solidFill>
                  <a:schemeClr val="tx1"/>
                </a:solidFill>
                <a:effectLst/>
                <a:latin typeface="+mn-lt"/>
                <a:ea typeface="+mn-ea"/>
                <a:cs typeface="+mn-cs"/>
              </a:rPr>
              <a:t> interesting perspective as he grew up nearby the creek and new the ends-and-outs about the history of the area. </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Our boat – 16 boat used to navigate</a:t>
            </a:r>
            <a:r>
              <a:rPr lang="en-US" sz="1200" kern="1200" baseline="0" dirty="0" smtClean="0">
                <a:solidFill>
                  <a:schemeClr val="tx1"/>
                </a:solidFill>
                <a:effectLst/>
                <a:latin typeface="+mn-lt"/>
                <a:ea typeface="+mn-ea"/>
                <a:cs typeface="+mn-cs"/>
              </a:rPr>
              <a:t> the creek</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18</a:t>
            </a:fld>
            <a:endParaRPr lang="en-US"/>
          </a:p>
        </p:txBody>
      </p:sp>
    </p:spTree>
    <p:extLst>
      <p:ext uri="{BB962C8B-B14F-4D97-AF65-F5344CB8AC3E}">
        <p14:creationId xmlns:p14="http://schemas.microsoft.com/office/powerpoint/2010/main" val="3673213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map we used to navigate around</a:t>
            </a:r>
            <a:r>
              <a:rPr lang="en-US" baseline="0" dirty="0" smtClean="0"/>
              <a:t> Hunting Creek during our field assessment with assistance from Paul </a:t>
            </a:r>
            <a:r>
              <a:rPr lang="en-US" baseline="0" dirty="0" err="1" smtClean="0"/>
              <a:t>Ewell</a:t>
            </a:r>
            <a:r>
              <a:rPr lang="en-US" baseline="0" dirty="0" smtClean="0"/>
              <a:t>. Determined heights of Arch. Site by using NOAA’s DEM and SLR methodology.</a:t>
            </a:r>
          </a:p>
          <a:p>
            <a:endParaRPr lang="en-US" baseline="0" dirty="0" smtClean="0"/>
          </a:p>
          <a:p>
            <a:r>
              <a:rPr lang="en-US" baseline="0" dirty="0" smtClean="0"/>
              <a:t>Archaeological Site were digitized in 2007. The points are the centroids of all the polygon features or boundary of the sites.</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19</a:t>
            </a:fld>
            <a:endParaRPr lang="en-US"/>
          </a:p>
        </p:txBody>
      </p:sp>
    </p:spTree>
    <p:extLst>
      <p:ext uri="{BB962C8B-B14F-4D97-AF65-F5344CB8AC3E}">
        <p14:creationId xmlns:p14="http://schemas.microsoft.com/office/powerpoint/2010/main" val="4033361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Accomack County,</a:t>
            </a:r>
            <a:r>
              <a:rPr lang="en-US" baseline="0" dirty="0" smtClean="0"/>
              <a:t> our area of interest, is shown on the map to our right. It is highlighted in red.</a:t>
            </a:r>
            <a:endParaRPr lang="en-US" dirty="0" smtClean="0"/>
          </a:p>
          <a:p>
            <a:endParaRPr lang="en-US" dirty="0" smtClean="0"/>
          </a:p>
          <a:p>
            <a:r>
              <a:rPr lang="en-US" dirty="0" smtClean="0"/>
              <a:t>Our Research topic is Sea Level Rise</a:t>
            </a:r>
            <a:r>
              <a:rPr lang="en-US" baseline="0" dirty="0" smtClean="0"/>
              <a:t> and the impacts associated with this rise. Sea level rise leverages the ocean against the banks and creates shoreline erosion. Shoreline erosion is a noticeable issue around the bay as we will demonstrate in the presentation.</a:t>
            </a:r>
          </a:p>
          <a:p>
            <a:endParaRPr lang="en-US" baseline="0" dirty="0" smtClean="0"/>
          </a:p>
          <a:p>
            <a:r>
              <a:rPr lang="en-US" dirty="0" smtClean="0"/>
              <a:t>Our</a:t>
            </a:r>
            <a:r>
              <a:rPr lang="en-US" baseline="0" dirty="0" smtClean="0"/>
              <a:t> interest in Global warming and the impacts it has on the globe is a main research topic in our courses. Through this, we became increasingly interested in global warming and how it affects Sea Level rise. Our proximity to the bay and a issue close to home drew us to research this topic.</a:t>
            </a:r>
          </a:p>
          <a:p>
            <a:endParaRPr lang="en-US" baseline="0" dirty="0" smtClean="0"/>
          </a:p>
          <a:p>
            <a:r>
              <a:rPr lang="en-US" baseline="0" dirty="0" smtClean="0"/>
              <a:t>Our main Research question is how is the Accomack county shoreline.</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2</a:t>
            </a:fld>
            <a:endParaRPr lang="en-US"/>
          </a:p>
        </p:txBody>
      </p:sp>
    </p:spTree>
    <p:extLst>
      <p:ext uri="{BB962C8B-B14F-4D97-AF65-F5344CB8AC3E}">
        <p14:creationId xmlns:p14="http://schemas.microsoft.com/office/powerpoint/2010/main" val="191987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20</a:t>
            </a:fld>
            <a:endParaRPr lang="en-US"/>
          </a:p>
        </p:txBody>
      </p:sp>
    </p:spTree>
    <p:extLst>
      <p:ext uri="{BB962C8B-B14F-4D97-AF65-F5344CB8AC3E}">
        <p14:creationId xmlns:p14="http://schemas.microsoft.com/office/powerpoint/2010/main" val="2712828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 historical map from</a:t>
            </a:r>
            <a:r>
              <a:rPr lang="en-US" baseline="0" dirty="0" smtClean="0"/>
              <a:t> 1904</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2E0AC28-C992-4A3B-97A7-6A0C0F5E4206}" type="slidenum">
              <a:rPr lang="en-US" smtClean="0"/>
              <a:t>21</a:t>
            </a:fld>
            <a:endParaRPr lang="en-US"/>
          </a:p>
        </p:txBody>
      </p:sp>
    </p:spTree>
    <p:extLst>
      <p:ext uri="{BB962C8B-B14F-4D97-AF65-F5344CB8AC3E}">
        <p14:creationId xmlns:p14="http://schemas.microsoft.com/office/powerpoint/2010/main" val="2653445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22</a:t>
            </a:fld>
            <a:endParaRPr lang="en-US"/>
          </a:p>
        </p:txBody>
      </p:sp>
    </p:spTree>
    <p:extLst>
      <p:ext uri="{BB962C8B-B14F-4D97-AF65-F5344CB8AC3E}">
        <p14:creationId xmlns:p14="http://schemas.microsoft.com/office/powerpoint/2010/main" val="1117882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23</a:t>
            </a:fld>
            <a:endParaRPr lang="en-US"/>
          </a:p>
        </p:txBody>
      </p:sp>
    </p:spTree>
    <p:extLst>
      <p:ext uri="{BB962C8B-B14F-4D97-AF65-F5344CB8AC3E}">
        <p14:creationId xmlns:p14="http://schemas.microsoft.com/office/powerpoint/2010/main" val="521884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24</a:t>
            </a:fld>
            <a:endParaRPr lang="en-US"/>
          </a:p>
        </p:txBody>
      </p:sp>
    </p:spTree>
    <p:extLst>
      <p:ext uri="{BB962C8B-B14F-4D97-AF65-F5344CB8AC3E}">
        <p14:creationId xmlns:p14="http://schemas.microsoft.com/office/powerpoint/2010/main" val="2834077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NAIP May 2012</a:t>
            </a:r>
            <a:endParaRPr lang="en-US" dirty="0" smtClean="0"/>
          </a:p>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25</a:t>
            </a:fld>
            <a:endParaRPr lang="en-US"/>
          </a:p>
        </p:txBody>
      </p:sp>
    </p:spTree>
    <p:extLst>
      <p:ext uri="{BB962C8B-B14F-4D97-AF65-F5344CB8AC3E}">
        <p14:creationId xmlns:p14="http://schemas.microsoft.com/office/powerpoint/2010/main" val="923010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closer look!</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26</a:t>
            </a:fld>
            <a:endParaRPr lang="en-US"/>
          </a:p>
        </p:txBody>
      </p:sp>
    </p:spTree>
    <p:extLst>
      <p:ext uri="{BB962C8B-B14F-4D97-AF65-F5344CB8AC3E}">
        <p14:creationId xmlns:p14="http://schemas.microsoft.com/office/powerpoint/2010/main" val="1020879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Halfmoom</a:t>
            </a:r>
            <a:r>
              <a:rPr lang="en-US" dirty="0" smtClean="0"/>
              <a:t> island in 1904</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27</a:t>
            </a:fld>
            <a:endParaRPr lang="en-US"/>
          </a:p>
        </p:txBody>
      </p:sp>
    </p:spTree>
    <p:extLst>
      <p:ext uri="{BB962C8B-B14F-4D97-AF65-F5344CB8AC3E}">
        <p14:creationId xmlns:p14="http://schemas.microsoft.com/office/powerpoint/2010/main" val="1436116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28</a:t>
            </a:fld>
            <a:endParaRPr lang="en-US"/>
          </a:p>
        </p:txBody>
      </p:sp>
    </p:spTree>
    <p:extLst>
      <p:ext uri="{BB962C8B-B14F-4D97-AF65-F5344CB8AC3E}">
        <p14:creationId xmlns:p14="http://schemas.microsoft.com/office/powerpoint/2010/main" val="123206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29</a:t>
            </a:fld>
            <a:endParaRPr lang="en-US"/>
          </a:p>
        </p:txBody>
      </p:sp>
    </p:spTree>
    <p:extLst>
      <p:ext uri="{BB962C8B-B14F-4D97-AF65-F5344CB8AC3E}">
        <p14:creationId xmlns:p14="http://schemas.microsoft.com/office/powerpoint/2010/main" val="3755669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a few of our sub-research questions that we also wanted to quantify or answer.</a:t>
            </a:r>
            <a:endParaRPr lang="en-US" dirty="0" smtClean="0"/>
          </a:p>
        </p:txBody>
      </p:sp>
      <p:sp>
        <p:nvSpPr>
          <p:cNvPr id="4" name="Slide Number Placeholder 3"/>
          <p:cNvSpPr>
            <a:spLocks noGrp="1"/>
          </p:cNvSpPr>
          <p:nvPr>
            <p:ph type="sldNum" sz="quarter" idx="10"/>
          </p:nvPr>
        </p:nvSpPr>
        <p:spPr/>
        <p:txBody>
          <a:bodyPr/>
          <a:lstStyle/>
          <a:p>
            <a:fld id="{FDCFD62D-D5FF-4A0B-B812-EBB88823E3C6}" type="slidenum">
              <a:rPr lang="en-US" smtClean="0"/>
              <a:t>3</a:t>
            </a:fld>
            <a:endParaRPr lang="en-US"/>
          </a:p>
        </p:txBody>
      </p:sp>
    </p:spTree>
    <p:extLst>
      <p:ext uri="{BB962C8B-B14F-4D97-AF65-F5344CB8AC3E}">
        <p14:creationId xmlns:p14="http://schemas.microsoft.com/office/powerpoint/2010/main" val="295125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30</a:t>
            </a:fld>
            <a:endParaRPr lang="en-US"/>
          </a:p>
        </p:txBody>
      </p:sp>
    </p:spTree>
    <p:extLst>
      <p:ext uri="{BB962C8B-B14F-4D97-AF65-F5344CB8AC3E}">
        <p14:creationId xmlns:p14="http://schemas.microsoft.com/office/powerpoint/2010/main" val="2706725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NAIP May 2012</a:t>
            </a:r>
            <a:endParaRPr lang="en-US" dirty="0" smtClean="0"/>
          </a:p>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31</a:t>
            </a:fld>
            <a:endParaRPr lang="en-US"/>
          </a:p>
        </p:txBody>
      </p:sp>
    </p:spTree>
    <p:extLst>
      <p:ext uri="{BB962C8B-B14F-4D97-AF65-F5344CB8AC3E}">
        <p14:creationId xmlns:p14="http://schemas.microsoft.com/office/powerpoint/2010/main" val="1386109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 layer from </a:t>
            </a:r>
            <a:r>
              <a:rPr lang="en-US" dirty="0" err="1" smtClean="0"/>
              <a:t>ArcMap</a:t>
            </a:r>
            <a:r>
              <a:rPr lang="en-US" dirty="0" smtClean="0"/>
              <a:t> shows a more recent look at the change</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32</a:t>
            </a:fld>
            <a:endParaRPr lang="en-US"/>
          </a:p>
        </p:txBody>
      </p:sp>
    </p:spTree>
    <p:extLst>
      <p:ext uri="{BB962C8B-B14F-4D97-AF65-F5344CB8AC3E}">
        <p14:creationId xmlns:p14="http://schemas.microsoft.com/office/powerpoint/2010/main" val="1483728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island and now separated and split into two separate islands</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33</a:t>
            </a:fld>
            <a:endParaRPr lang="en-US"/>
          </a:p>
        </p:txBody>
      </p:sp>
    </p:spTree>
    <p:extLst>
      <p:ext uri="{BB962C8B-B14F-4D97-AF65-F5344CB8AC3E}">
        <p14:creationId xmlns:p14="http://schemas.microsoft.com/office/powerpoint/2010/main" val="1178989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sites. This is were</a:t>
            </a:r>
            <a:r>
              <a:rPr lang="en-US" baseline="0" dirty="0" smtClean="0"/>
              <a:t> we delineated the coastline.</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34</a:t>
            </a:fld>
            <a:endParaRPr lang="en-US"/>
          </a:p>
        </p:txBody>
      </p:sp>
    </p:spTree>
    <p:extLst>
      <p:ext uri="{BB962C8B-B14F-4D97-AF65-F5344CB8AC3E}">
        <p14:creationId xmlns:p14="http://schemas.microsoft.com/office/powerpoint/2010/main" val="730341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red boundary is today,</a:t>
            </a:r>
            <a:r>
              <a:rPr lang="en-US" baseline="0" dirty="0" smtClean="0"/>
              <a:t> were we delineated the coast using a accurate Trimble GPS.</a:t>
            </a:r>
          </a:p>
          <a:p>
            <a:endParaRPr lang="en-US" baseline="0" dirty="0" smtClean="0"/>
          </a:p>
          <a:p>
            <a:r>
              <a:rPr lang="en-US" baseline="0" dirty="0" smtClean="0"/>
              <a:t>Shows historical map of 1904 compared to today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35</a:t>
            </a:fld>
            <a:endParaRPr lang="en-US"/>
          </a:p>
        </p:txBody>
      </p:sp>
    </p:spTree>
    <p:extLst>
      <p:ext uri="{BB962C8B-B14F-4D97-AF65-F5344CB8AC3E}">
        <p14:creationId xmlns:p14="http://schemas.microsoft.com/office/powerpoint/2010/main" val="1546318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36</a:t>
            </a:fld>
            <a:endParaRPr lang="en-US"/>
          </a:p>
        </p:txBody>
      </p:sp>
    </p:spTree>
    <p:extLst>
      <p:ext uri="{BB962C8B-B14F-4D97-AF65-F5344CB8AC3E}">
        <p14:creationId xmlns:p14="http://schemas.microsoft.com/office/powerpoint/2010/main" val="2852692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37</a:t>
            </a:fld>
            <a:endParaRPr lang="en-US"/>
          </a:p>
        </p:txBody>
      </p:sp>
    </p:spTree>
    <p:extLst>
      <p:ext uri="{BB962C8B-B14F-4D97-AF65-F5344CB8AC3E}">
        <p14:creationId xmlns:p14="http://schemas.microsoft.com/office/powerpoint/2010/main" val="813951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38</a:t>
            </a:fld>
            <a:endParaRPr lang="en-US"/>
          </a:p>
        </p:txBody>
      </p:sp>
    </p:spTree>
    <p:extLst>
      <p:ext uri="{BB962C8B-B14F-4D97-AF65-F5344CB8AC3E}">
        <p14:creationId xmlns:p14="http://schemas.microsoft.com/office/powerpoint/2010/main" val="4232369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island</a:t>
            </a:r>
            <a:r>
              <a:rPr lang="en-US" baseline="0" dirty="0" smtClean="0"/>
              <a:t> that we traced. Imagery from 2012</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39</a:t>
            </a:fld>
            <a:endParaRPr lang="en-US"/>
          </a:p>
        </p:txBody>
      </p:sp>
    </p:spTree>
    <p:extLst>
      <p:ext uri="{BB962C8B-B14F-4D97-AF65-F5344CB8AC3E}">
        <p14:creationId xmlns:p14="http://schemas.microsoft.com/office/powerpoint/2010/main" val="3013674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again, our research area is Accomack county. The population of the area is 33,148 with a total land area of almost 450 square miles. Its large </a:t>
            </a:r>
            <a:endParaRPr lang="en-US" dirty="0" smtClean="0"/>
          </a:p>
          <a:p>
            <a:r>
              <a:rPr lang="en-US" dirty="0" smtClean="0"/>
              <a:t>Marshland habitat is susceptible</a:t>
            </a:r>
            <a:r>
              <a:rPr lang="en-US" baseline="0" dirty="0" smtClean="0"/>
              <a:t> to shoreline erosion. This habitat has be decimated and life within these habitats have suffered. </a:t>
            </a:r>
          </a:p>
          <a:p>
            <a:endParaRPr lang="en-US" baseline="0" dirty="0" smtClean="0"/>
          </a:p>
          <a:p>
            <a:r>
              <a:rPr lang="en-US" baseline="0" dirty="0" smtClean="0"/>
              <a:t>Another important thing to note about Accomack county is it a historic fishing and waterman county.</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4</a:t>
            </a:fld>
            <a:endParaRPr lang="en-US"/>
          </a:p>
        </p:txBody>
      </p:sp>
    </p:spTree>
    <p:extLst>
      <p:ext uri="{BB962C8B-B14F-4D97-AF65-F5344CB8AC3E}">
        <p14:creationId xmlns:p14="http://schemas.microsoft.com/office/powerpoint/2010/main" val="761489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reference point for the next map.</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40</a:t>
            </a:fld>
            <a:endParaRPr lang="en-US"/>
          </a:p>
        </p:txBody>
      </p:sp>
    </p:spTree>
    <p:extLst>
      <p:ext uri="{BB962C8B-B14F-4D97-AF65-F5344CB8AC3E}">
        <p14:creationId xmlns:p14="http://schemas.microsoft.com/office/powerpoint/2010/main" val="2260922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beach is rushing out into the bay.</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41</a:t>
            </a:fld>
            <a:endParaRPr lang="en-US"/>
          </a:p>
        </p:txBody>
      </p:sp>
    </p:spTree>
    <p:extLst>
      <p:ext uri="{BB962C8B-B14F-4D97-AF65-F5344CB8AC3E}">
        <p14:creationId xmlns:p14="http://schemas.microsoft.com/office/powerpoint/2010/main" val="3986032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Soil layer undercut from erosion by</a:t>
            </a:r>
            <a:r>
              <a:rPr lang="en-US" sz="1200" kern="1200" baseline="0" dirty="0" smtClean="0">
                <a:solidFill>
                  <a:schemeClr val="tx1"/>
                </a:solidFill>
                <a:effectLst/>
                <a:latin typeface="+mn-lt"/>
                <a:ea typeface="+mn-ea"/>
                <a:cs typeface="+mn-cs"/>
              </a:rPr>
              <a:t> the sea. The is no buffer zone and increases the rate of erosion.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42</a:t>
            </a:fld>
            <a:endParaRPr lang="en-US"/>
          </a:p>
        </p:txBody>
      </p:sp>
    </p:spTree>
    <p:extLst>
      <p:ext uri="{BB962C8B-B14F-4D97-AF65-F5344CB8AC3E}">
        <p14:creationId xmlns:p14="http://schemas.microsoft.com/office/powerpoint/2010/main" val="821135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43</a:t>
            </a:fld>
            <a:endParaRPr lang="en-US"/>
          </a:p>
        </p:txBody>
      </p:sp>
    </p:spTree>
    <p:extLst>
      <p:ext uri="{BB962C8B-B14F-4D97-AF65-F5344CB8AC3E}">
        <p14:creationId xmlns:p14="http://schemas.microsoft.com/office/powerpoint/2010/main" val="13455113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site we went to visualize the change and see first hand the rate of erosion. Map of 1904</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44</a:t>
            </a:fld>
            <a:endParaRPr lang="en-US"/>
          </a:p>
        </p:txBody>
      </p:sp>
    </p:spTree>
    <p:extLst>
      <p:ext uri="{BB962C8B-B14F-4D97-AF65-F5344CB8AC3E}">
        <p14:creationId xmlns:p14="http://schemas.microsoft.com/office/powerpoint/2010/main" val="1060210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45</a:t>
            </a:fld>
            <a:endParaRPr lang="en-US"/>
          </a:p>
        </p:txBody>
      </p:sp>
    </p:spTree>
    <p:extLst>
      <p:ext uri="{BB962C8B-B14F-4D97-AF65-F5344CB8AC3E}">
        <p14:creationId xmlns:p14="http://schemas.microsoft.com/office/powerpoint/2010/main" val="3897130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46</a:t>
            </a:fld>
            <a:endParaRPr lang="en-US"/>
          </a:p>
        </p:txBody>
      </p:sp>
    </p:spTree>
    <p:extLst>
      <p:ext uri="{BB962C8B-B14F-4D97-AF65-F5344CB8AC3E}">
        <p14:creationId xmlns:p14="http://schemas.microsoft.com/office/powerpoint/2010/main" val="27315480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FD62D-D5FF-4A0B-B812-EBB88823E3C6}" type="slidenum">
              <a:rPr lang="en-US" smtClean="0"/>
              <a:t>47</a:t>
            </a:fld>
            <a:endParaRPr lang="en-US"/>
          </a:p>
        </p:txBody>
      </p:sp>
    </p:spTree>
    <p:extLst>
      <p:ext uri="{BB962C8B-B14F-4D97-AF65-F5344CB8AC3E}">
        <p14:creationId xmlns:p14="http://schemas.microsoft.com/office/powerpoint/2010/main" val="4262301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NAIP imagery of 2012</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48</a:t>
            </a:fld>
            <a:endParaRPr lang="en-US"/>
          </a:p>
        </p:txBody>
      </p:sp>
    </p:spTree>
    <p:extLst>
      <p:ext uri="{BB962C8B-B14F-4D97-AF65-F5344CB8AC3E}">
        <p14:creationId xmlns:p14="http://schemas.microsoft.com/office/powerpoint/2010/main" val="1861448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will zoom into this archaeological site</a:t>
            </a:r>
          </a:p>
          <a:p>
            <a:r>
              <a:rPr lang="en-US" dirty="0" smtClean="0"/>
              <a:t> site 497.</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49</a:t>
            </a:fld>
            <a:endParaRPr lang="en-US"/>
          </a:p>
        </p:txBody>
      </p:sp>
    </p:spTree>
    <p:extLst>
      <p:ext uri="{BB962C8B-B14F-4D97-AF65-F5344CB8AC3E}">
        <p14:creationId xmlns:p14="http://schemas.microsoft.com/office/powerpoint/2010/main" val="1219636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specific sites in</a:t>
            </a:r>
            <a:r>
              <a:rPr lang="en-US" baseline="0" dirty="0" smtClean="0"/>
              <a:t> Accomack county we looked at. Hunting creek is where we performed our field assessment to delineated coastline and navigate to archaeological sites.</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5</a:t>
            </a:fld>
            <a:endParaRPr lang="en-US"/>
          </a:p>
        </p:txBody>
      </p:sp>
    </p:spTree>
    <p:extLst>
      <p:ext uri="{BB962C8B-B14F-4D97-AF65-F5344CB8AC3E}">
        <p14:creationId xmlns:p14="http://schemas.microsoft.com/office/powerpoint/2010/main" val="27898571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150 Feet change</a:t>
            </a:r>
            <a:r>
              <a:rPr lang="en-US" baseline="0" dirty="0" smtClean="0"/>
              <a:t>. We marked the point at the closest point we could get to the centroid.</a:t>
            </a:r>
            <a:endParaRPr lang="en-US" dirty="0" smtClean="0"/>
          </a:p>
          <a:p>
            <a:r>
              <a:rPr lang="en-US" dirty="0" smtClean="0"/>
              <a:t>Coastal Processes</a:t>
            </a:r>
          </a:p>
          <a:p>
            <a:pPr lvl="1"/>
            <a:r>
              <a:rPr lang="en-US" dirty="0" smtClean="0"/>
              <a:t>Interrupted: no beach, no marsh, only bank erosion</a:t>
            </a:r>
          </a:p>
          <a:p>
            <a:endParaRPr lang="en-US" dirty="0"/>
          </a:p>
        </p:txBody>
      </p:sp>
      <p:sp>
        <p:nvSpPr>
          <p:cNvPr id="4" name="Slide Number Placeholder 3"/>
          <p:cNvSpPr>
            <a:spLocks noGrp="1"/>
          </p:cNvSpPr>
          <p:nvPr>
            <p:ph type="sldNum" sz="quarter" idx="10"/>
          </p:nvPr>
        </p:nvSpPr>
        <p:spPr/>
        <p:txBody>
          <a:bodyPr/>
          <a:lstStyle/>
          <a:p>
            <a:fld id="{22E0AC28-C992-4A3B-97A7-6A0C0F5E4206}" type="slidenum">
              <a:rPr lang="en-US" smtClean="0"/>
              <a:t>50</a:t>
            </a:fld>
            <a:endParaRPr lang="en-US"/>
          </a:p>
        </p:txBody>
      </p:sp>
    </p:spTree>
    <p:extLst>
      <p:ext uri="{BB962C8B-B14F-4D97-AF65-F5344CB8AC3E}">
        <p14:creationId xmlns:p14="http://schemas.microsoft.com/office/powerpoint/2010/main" val="4112679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kern="1200" dirty="0" smtClean="0">
                <a:solidFill>
                  <a:schemeClr val="tx1"/>
                </a:solidFill>
                <a:effectLst/>
                <a:latin typeface="+mn-lt"/>
                <a:ea typeface="+mn-ea"/>
                <a:cs typeface="+mn-cs"/>
              </a:rPr>
              <a:t>Here is a perfect illustration of what is occurring on jacks island</a:t>
            </a:r>
          </a:p>
          <a:p>
            <a:pPr lvl="1"/>
            <a:r>
              <a:rPr lang="en-US" sz="1200" kern="1200" dirty="0" smtClean="0">
                <a:solidFill>
                  <a:schemeClr val="tx1"/>
                </a:solidFill>
                <a:effectLst/>
                <a:latin typeface="+mn-lt"/>
                <a:ea typeface="+mn-ea"/>
                <a:cs typeface="+mn-cs"/>
              </a:rPr>
              <a:t>Direct erosion of the bank and marshland reduces the buffer zone between the bay and vegetated land</a:t>
            </a:r>
          </a:p>
          <a:p>
            <a:pPr lvl="1"/>
            <a:r>
              <a:rPr lang="en-US" sz="1200" kern="1200" dirty="0" smtClean="0">
                <a:solidFill>
                  <a:schemeClr val="tx1"/>
                </a:solidFill>
                <a:effectLst/>
                <a:latin typeface="+mn-lt"/>
                <a:ea typeface="+mn-ea"/>
                <a:cs typeface="+mn-cs"/>
              </a:rPr>
              <a:t>The Aeolian soil is lose soil shape by the wind.</a:t>
            </a:r>
          </a:p>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51</a:t>
            </a:fld>
            <a:endParaRPr lang="en-US"/>
          </a:p>
        </p:txBody>
      </p:sp>
    </p:spTree>
    <p:extLst>
      <p:ext uri="{BB962C8B-B14F-4D97-AF65-F5344CB8AC3E}">
        <p14:creationId xmlns:p14="http://schemas.microsoft.com/office/powerpoint/2010/main" val="31119286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Soil Erosion</a:t>
            </a:r>
          </a:p>
          <a:p>
            <a:r>
              <a:rPr lang="en-US" dirty="0" smtClean="0"/>
              <a:t>Soil Layers</a:t>
            </a:r>
          </a:p>
          <a:p>
            <a:pPr lvl="1"/>
            <a:r>
              <a:rPr lang="en-US" dirty="0" smtClean="0"/>
              <a:t>Pleistocene</a:t>
            </a:r>
            <a:r>
              <a:rPr lang="en-US" baseline="0" dirty="0" smtClean="0"/>
              <a:t> and </a:t>
            </a:r>
            <a:r>
              <a:rPr lang="en-US" dirty="0" smtClean="0"/>
              <a:t>Holocene</a:t>
            </a:r>
          </a:p>
          <a:p>
            <a:r>
              <a:rPr lang="en-US" dirty="0" smtClean="0"/>
              <a:t>Underlying Soil Layer is beach left from the foundation of the land.</a:t>
            </a:r>
            <a:r>
              <a:rPr lang="en-US" baseline="0" dirty="0" smtClean="0"/>
              <a:t> Used to be underneath vegetated soil.</a:t>
            </a:r>
            <a:endParaRPr lang="en-US" dirty="0" smtClean="0"/>
          </a:p>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52</a:t>
            </a:fld>
            <a:endParaRPr lang="en-US"/>
          </a:p>
        </p:txBody>
      </p:sp>
    </p:spTree>
    <p:extLst>
      <p:ext uri="{BB962C8B-B14F-4D97-AF65-F5344CB8AC3E}">
        <p14:creationId xmlns:p14="http://schemas.microsoft.com/office/powerpoint/2010/main" val="4347652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Destruction and uprooting</a:t>
            </a:r>
            <a:r>
              <a:rPr lang="en-US" baseline="0" dirty="0" smtClean="0"/>
              <a:t> of trees from this erosion process.</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53</a:t>
            </a:fld>
            <a:endParaRPr lang="en-US"/>
          </a:p>
        </p:txBody>
      </p:sp>
    </p:spTree>
    <p:extLst>
      <p:ext uri="{BB962C8B-B14F-4D97-AF65-F5344CB8AC3E}">
        <p14:creationId xmlns:p14="http://schemas.microsoft.com/office/powerpoint/2010/main" val="3310448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loose Aeolian layer of soil washing out into hunting creek</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54</a:t>
            </a:fld>
            <a:endParaRPr lang="en-US"/>
          </a:p>
        </p:txBody>
      </p:sp>
    </p:spTree>
    <p:extLst>
      <p:ext uri="{BB962C8B-B14F-4D97-AF65-F5344CB8AC3E}">
        <p14:creationId xmlns:p14="http://schemas.microsoft.com/office/powerpoint/2010/main" val="36160165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55</a:t>
            </a:fld>
            <a:endParaRPr lang="en-US"/>
          </a:p>
        </p:txBody>
      </p:sp>
    </p:spTree>
    <p:extLst>
      <p:ext uri="{BB962C8B-B14F-4D97-AF65-F5344CB8AC3E}">
        <p14:creationId xmlns:p14="http://schemas.microsoft.com/office/powerpoint/2010/main" val="3081881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Site 495,</a:t>
            </a:r>
            <a:r>
              <a:rPr lang="en-US" baseline="0" dirty="0" smtClean="0"/>
              <a:t> we will take a closer look. Jacks Island is North west of this site</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56</a:t>
            </a:fld>
            <a:endParaRPr lang="en-US"/>
          </a:p>
        </p:txBody>
      </p:sp>
    </p:spTree>
    <p:extLst>
      <p:ext uri="{BB962C8B-B14F-4D97-AF65-F5344CB8AC3E}">
        <p14:creationId xmlns:p14="http://schemas.microsoft.com/office/powerpoint/2010/main" val="19553890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site is in the water and next slide is a our</a:t>
            </a:r>
            <a:r>
              <a:rPr lang="en-US" baseline="0" dirty="0" smtClean="0"/>
              <a:t> field assessment view</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57</a:t>
            </a:fld>
            <a:endParaRPr lang="en-US"/>
          </a:p>
        </p:txBody>
      </p:sp>
    </p:spTree>
    <p:extLst>
      <p:ext uri="{BB962C8B-B14F-4D97-AF65-F5344CB8AC3E}">
        <p14:creationId xmlns:p14="http://schemas.microsoft.com/office/powerpoint/2010/main" val="3287547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81 feet of change.</a:t>
            </a:r>
            <a:r>
              <a:rPr lang="en-US" baseline="0" dirty="0" smtClean="0"/>
              <a:t> The bank you can note has succumb to direction shoreline erosion.</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58</a:t>
            </a:fld>
            <a:endParaRPr lang="en-US"/>
          </a:p>
        </p:txBody>
      </p:sp>
    </p:spTree>
    <p:extLst>
      <p:ext uri="{BB962C8B-B14F-4D97-AF65-F5344CB8AC3E}">
        <p14:creationId xmlns:p14="http://schemas.microsoft.com/office/powerpoint/2010/main" val="259323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Bulk</a:t>
            </a:r>
            <a:r>
              <a:rPr lang="en-US" baseline="0" dirty="0" smtClean="0"/>
              <a:t>head that has been completely destroyed. Used to be for boat to bump up against the shore,</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59</a:t>
            </a:fld>
            <a:endParaRPr lang="en-US"/>
          </a:p>
        </p:txBody>
      </p:sp>
    </p:spTree>
    <p:extLst>
      <p:ext uri="{BB962C8B-B14F-4D97-AF65-F5344CB8AC3E}">
        <p14:creationId xmlns:p14="http://schemas.microsoft.com/office/powerpoint/2010/main" val="38094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aseline="0" dirty="0" smtClean="0"/>
              <a:t>Interglacial Period is a geologic interval of warmer average temperature lasting thousands of years. Currently, we are in the Holocene </a:t>
            </a:r>
            <a:r>
              <a:rPr lang="en-US" baseline="0" dirty="0" err="1" smtClean="0"/>
              <a:t>interglaicial</a:t>
            </a:r>
            <a:r>
              <a:rPr lang="en-US" baseline="0" dirty="0" smtClean="0"/>
              <a:t> that started about 11,700 years ago. The </a:t>
            </a:r>
            <a:r>
              <a:rPr lang="en-US" baseline="0" dirty="0" err="1" smtClean="0"/>
              <a:t>Anthropocene</a:t>
            </a:r>
            <a:r>
              <a:rPr lang="en-US" baseline="0" dirty="0" smtClean="0"/>
              <a:t> is more of an informal term within the Holocene period that marks evidence that human activities have had significant global impact on warming the earth. This has been brought about by the increasing of atmospheric CO2. </a:t>
            </a:r>
          </a:p>
          <a:p>
            <a:pPr marL="174708" indent="-174708">
              <a:buFont typeface="Arial" panose="020B0604020202020204" pitchFamily="34" charset="0"/>
              <a:buChar char="•"/>
            </a:pPr>
            <a:endParaRPr lang="en-US" dirty="0" smtClean="0"/>
          </a:p>
          <a:p>
            <a:r>
              <a:rPr lang="en-US" dirty="0" smtClean="0"/>
              <a:t>This warming of the earth has impacted the sea</a:t>
            </a:r>
            <a:r>
              <a:rPr lang="en-US" baseline="0" dirty="0" smtClean="0"/>
              <a:t> level.</a:t>
            </a:r>
            <a:endParaRPr lang="en-US" dirty="0" smtClean="0"/>
          </a:p>
          <a:p>
            <a:pPr marL="174708" indent="-174708">
              <a:buFont typeface="Arial" panose="020B0604020202020204" pitchFamily="34" charset="0"/>
              <a:buChar char="•"/>
            </a:pPr>
            <a:r>
              <a:rPr lang="en-US" dirty="0" err="1" smtClean="0"/>
              <a:t>Eustatic</a:t>
            </a:r>
            <a:r>
              <a:rPr lang="en-US" dirty="0" smtClean="0"/>
              <a:t> Sea Level Rise</a:t>
            </a:r>
          </a:p>
          <a:p>
            <a:pPr marL="640594" lvl="1" indent="-174708">
              <a:buFont typeface="Arial" panose="020B0604020202020204" pitchFamily="34" charset="0"/>
              <a:buChar char="•"/>
            </a:pPr>
            <a:r>
              <a:rPr lang="en-US" dirty="0" smtClean="0"/>
              <a:t>Global change</a:t>
            </a:r>
            <a:r>
              <a:rPr lang="en-US" baseline="0" dirty="0" smtClean="0"/>
              <a:t> in sea level.</a:t>
            </a:r>
          </a:p>
          <a:p>
            <a:pPr marL="640594" lvl="1" indent="-174708">
              <a:buFont typeface="Arial" panose="020B0604020202020204" pitchFamily="34" charset="0"/>
              <a:buChar char="•"/>
            </a:pPr>
            <a:r>
              <a:rPr lang="en-US" baseline="0" dirty="0" smtClean="0"/>
              <a:t>This is what we typically think about we looking at Sea Level Rise.</a:t>
            </a:r>
          </a:p>
          <a:p>
            <a:pPr marL="640594" lvl="1" indent="-174708">
              <a:buFont typeface="Arial" panose="020B0604020202020204" pitchFamily="34" charset="0"/>
              <a:buChar char="•"/>
            </a:pPr>
            <a:r>
              <a:rPr lang="en-US" baseline="0" dirty="0" smtClean="0"/>
              <a:t>Due to the melting of glacial ice and thermal expansion of sea water. Both of these increase the volume of the water.</a:t>
            </a:r>
            <a:endParaRPr lang="en-US" dirty="0" smtClean="0"/>
          </a:p>
          <a:p>
            <a:pPr marL="174708" indent="-174708">
              <a:buFont typeface="Arial" panose="020B0604020202020204" pitchFamily="34" charset="0"/>
              <a:buChar char="•"/>
            </a:pPr>
            <a:r>
              <a:rPr lang="en-US" dirty="0" err="1" smtClean="0"/>
              <a:t>Isostatic</a:t>
            </a:r>
            <a:r>
              <a:rPr lang="en-US" dirty="0" smtClean="0"/>
              <a:t> Sea level Rise</a:t>
            </a:r>
          </a:p>
          <a:p>
            <a:pPr marL="640594" lvl="1" indent="-174708">
              <a:buFont typeface="Arial" panose="020B0604020202020204" pitchFamily="34" charset="0"/>
              <a:buChar char="•"/>
            </a:pPr>
            <a:r>
              <a:rPr lang="en-US" dirty="0" err="1" smtClean="0"/>
              <a:t>Isostatic</a:t>
            </a:r>
            <a:r>
              <a:rPr lang="en-US" dirty="0" smtClean="0"/>
              <a:t> Uplift or rebound when the weight</a:t>
            </a:r>
            <a:r>
              <a:rPr lang="en-US" baseline="0" dirty="0" smtClean="0"/>
              <a:t> of the glaciers lift the earth’s crust. Thus, rising the level of the land and sea.</a:t>
            </a:r>
          </a:p>
          <a:p>
            <a:pPr marL="640594" lvl="1" indent="-174708">
              <a:buFont typeface="Arial" panose="020B0604020202020204" pitchFamily="34" charset="0"/>
              <a:buChar char="•"/>
            </a:pPr>
            <a:r>
              <a:rPr lang="en-US" baseline="0" dirty="0" smtClean="0"/>
              <a:t>This happens on a smaller scale and an example of relative sea level change is groundwater withdrawal. This decreases the elevation of the land and therefore is more likely to become submerged as sea level rises.</a:t>
            </a:r>
            <a:endParaRPr lang="en-US" dirty="0" smtClean="0"/>
          </a:p>
          <a:p>
            <a:pPr marL="174708" indent="-174708" defTabSz="931774">
              <a:buFont typeface="Arial" panose="020B0604020202020204" pitchFamily="34" charset="0"/>
              <a:buChar char="•"/>
              <a:defRPr/>
            </a:pPr>
            <a:r>
              <a:rPr lang="en-US" dirty="0" smtClean="0"/>
              <a:t>Global 20</a:t>
            </a:r>
            <a:r>
              <a:rPr lang="en-US" baseline="30000" dirty="0" smtClean="0"/>
              <a:t>th</a:t>
            </a:r>
            <a:r>
              <a:rPr lang="en-US" dirty="0" smtClean="0"/>
              <a:t> century SLR 1.7±0.5 mm per year</a:t>
            </a:r>
          </a:p>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6</a:t>
            </a:fld>
            <a:endParaRPr lang="en-US"/>
          </a:p>
        </p:txBody>
      </p:sp>
    </p:spTree>
    <p:extLst>
      <p:ext uri="{BB962C8B-B14F-4D97-AF65-F5344CB8AC3E}">
        <p14:creationId xmlns:p14="http://schemas.microsoft.com/office/powerpoint/2010/main" val="1794759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NOAA does not</a:t>
            </a:r>
            <a:r>
              <a:rPr lang="en-US" baseline="0" dirty="0" smtClean="0"/>
              <a:t> account for the rate of erosion that is occurring. We visualized this first hand! It also does not have a spatial variance in the SEA level rise viewer and doesn’t account for local SLR. Storm Surges accelerate this process and are not considered when modeling.</a:t>
            </a:r>
          </a:p>
          <a:p>
            <a:endParaRPr lang="en-US" baseline="0" dirty="0" smtClean="0"/>
          </a:p>
          <a:p>
            <a:r>
              <a:rPr lang="en-US" baseline="0" dirty="0" smtClean="0"/>
              <a:t>Results from SLR are </a:t>
            </a:r>
          </a:p>
          <a:p>
            <a:pPr lvl="1"/>
            <a:r>
              <a:rPr lang="en-US" dirty="0" smtClean="0"/>
              <a:t>Interruption of coastal geomorphic processes</a:t>
            </a:r>
          </a:p>
          <a:p>
            <a:pPr lvl="1"/>
            <a:r>
              <a:rPr lang="en-US" dirty="0" smtClean="0"/>
              <a:t>Loss of heritage </a:t>
            </a:r>
          </a:p>
          <a:p>
            <a:pPr lvl="1"/>
            <a:r>
              <a:rPr lang="en-US" dirty="0" smtClean="0"/>
              <a:t>Population displacement</a:t>
            </a:r>
          </a:p>
          <a:p>
            <a:r>
              <a:rPr lang="en-US" dirty="0" smtClean="0"/>
              <a:t>Paul </a:t>
            </a:r>
            <a:r>
              <a:rPr lang="en-US" dirty="0" err="1" smtClean="0"/>
              <a:t>Ewell</a:t>
            </a:r>
            <a:r>
              <a:rPr lang="en-US" dirty="0" smtClean="0"/>
              <a:t> told us a story about how is father used to play baseball right here. That area was completely submerged</a:t>
            </a:r>
            <a:r>
              <a:rPr lang="en-US" baseline="0" dirty="0" smtClean="0"/>
              <a:t> just within about one lifetime!!!!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Accomack County is extremely</a:t>
            </a:r>
            <a:r>
              <a:rPr lang="en-US" baseline="0" dirty="0" smtClean="0"/>
              <a:t> susceptible to SLR and erosion. Intensive groundwater withdrawals in the county do not bode well for the area. </a:t>
            </a:r>
            <a:r>
              <a:rPr lang="en-US" dirty="0" smtClean="0"/>
              <a:t>Current Erosion Rate ~1 </a:t>
            </a:r>
            <a:r>
              <a:rPr lang="en-US" dirty="0" err="1" smtClean="0"/>
              <a:t>ft</a:t>
            </a:r>
            <a:r>
              <a:rPr lang="en-US" dirty="0" smtClean="0"/>
              <a:t> inland per year.</a:t>
            </a:r>
            <a:r>
              <a:rPr lang="en-US" baseline="0" dirty="0" smtClean="0"/>
              <a:t> These were calculate by the points we took and there proximity to the centroid of the sites.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60</a:t>
            </a:fld>
            <a:endParaRPr lang="en-US"/>
          </a:p>
        </p:txBody>
      </p:sp>
    </p:spTree>
    <p:extLst>
      <p:ext uri="{BB962C8B-B14F-4D97-AF65-F5344CB8AC3E}">
        <p14:creationId xmlns:p14="http://schemas.microsoft.com/office/powerpoint/2010/main" val="5394573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future research,</a:t>
            </a:r>
            <a:r>
              <a:rPr lang="en-US" baseline="0" dirty="0" smtClean="0"/>
              <a:t> we want to look at mapping out more of Accomack county or even more areas around Chesapeake bay. Other protection methods must be considered but they are expensive and rarely put in place. Other options, Paul </a:t>
            </a:r>
            <a:r>
              <a:rPr lang="en-US" baseline="0" dirty="0" err="1" smtClean="0"/>
              <a:t>Ewell</a:t>
            </a:r>
            <a:r>
              <a:rPr lang="en-US" baseline="0" dirty="0" smtClean="0"/>
              <a:t> said jokingly, abandonment. Maybe something to consider.</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61</a:t>
            </a:fld>
            <a:endParaRPr lang="en-US"/>
          </a:p>
        </p:txBody>
      </p:sp>
    </p:spTree>
    <p:extLst>
      <p:ext uri="{BB962C8B-B14F-4D97-AF65-F5344CB8AC3E}">
        <p14:creationId xmlns:p14="http://schemas.microsoft.com/office/powerpoint/2010/main" val="976948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62</a:t>
            </a:fld>
            <a:endParaRPr lang="en-US"/>
          </a:p>
        </p:txBody>
      </p:sp>
    </p:spTree>
    <p:extLst>
      <p:ext uri="{BB962C8B-B14F-4D97-AF65-F5344CB8AC3E}">
        <p14:creationId xmlns:p14="http://schemas.microsoft.com/office/powerpoint/2010/main" val="3455097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63</a:t>
            </a:fld>
            <a:endParaRPr lang="en-US"/>
          </a:p>
        </p:txBody>
      </p:sp>
    </p:spTree>
    <p:extLst>
      <p:ext uri="{BB962C8B-B14F-4D97-AF65-F5344CB8AC3E}">
        <p14:creationId xmlns:p14="http://schemas.microsoft.com/office/powerpoint/2010/main" val="628375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a:t>
            </a:r>
            <a:r>
              <a:rPr lang="en-US" dirty="0" smtClean="0"/>
              <a:t>Physical Sciences - Sustainability Science: Andrew C. Kemp, </a:t>
            </a:r>
          </a:p>
          <a:p>
            <a:r>
              <a:rPr lang="en-US" dirty="0" smtClean="0"/>
              <a:t>Benjamin P. Horton, Jeffrey P. Donnelly, Michael E. Mann, Martin Vermeer, and Stefan </a:t>
            </a:r>
            <a:r>
              <a:rPr lang="en-US" dirty="0" err="1" smtClean="0"/>
              <a:t>Rahmstorf</a:t>
            </a:r>
            <a:endParaRPr lang="en-US" dirty="0" smtClean="0"/>
          </a:p>
          <a:p>
            <a:r>
              <a:rPr lang="en-US" dirty="0" smtClean="0"/>
              <a:t>Climate related sea-level variations over the past two millennia </a:t>
            </a:r>
            <a:r>
              <a:rPr lang="en-US" i="1" dirty="0" smtClean="0"/>
              <a:t>PNAS 2011 ; published ahead of print June 20, 2011, doi:10.1073/pnas.1015619108 </a:t>
            </a:r>
            <a:endParaRPr lang="en-US" dirty="0" smtClean="0"/>
          </a:p>
          <a:p>
            <a:r>
              <a:rPr lang="en-US" dirty="0" smtClean="0"/>
              <a:t>http://www.pnas.org/content/early/2011/06/13/1015619108.abstract</a:t>
            </a:r>
          </a:p>
          <a:p>
            <a:endParaRPr lang="en-US" dirty="0" smtClean="0"/>
          </a:p>
          <a:p>
            <a:pPr defTabSz="931774"/>
            <a:r>
              <a:rPr lang="en-US" dirty="0" smtClean="0"/>
              <a:t>(A penny is about 1 mm thick.)</a:t>
            </a:r>
          </a:p>
          <a:p>
            <a:pPr defTabSz="931774"/>
            <a:endParaRPr lang="en-US" dirty="0" smtClean="0"/>
          </a:p>
          <a:p>
            <a:r>
              <a:rPr lang="en-US" dirty="0" smtClean="0"/>
              <a:t>Over</a:t>
            </a:r>
            <a:r>
              <a:rPr lang="en-US" baseline="0" dirty="0" smtClean="0"/>
              <a:t> a span of 400 years (950 – 1350), Sea level rose about 0.8 </a:t>
            </a:r>
            <a:r>
              <a:rPr lang="en-US" baseline="0" dirty="0" err="1" smtClean="0"/>
              <a:t>ft</a:t>
            </a:r>
            <a:r>
              <a:rPr lang="en-US" baseline="0" dirty="0" smtClean="0"/>
              <a:t> (243 mm)</a:t>
            </a:r>
          </a:p>
          <a:p>
            <a:endParaRPr lang="en-US" baseline="0" dirty="0" smtClean="0"/>
          </a:p>
          <a:p>
            <a:r>
              <a:rPr lang="en-US" baseline="0" dirty="0" smtClean="0"/>
              <a:t>From just before the 20</a:t>
            </a:r>
            <a:r>
              <a:rPr lang="en-US" baseline="30000" dirty="0" smtClean="0"/>
              <a:t>th</a:t>
            </a:r>
            <a:r>
              <a:rPr lang="en-US" baseline="0" dirty="0" smtClean="0"/>
              <a:t> century to the beginning of the 21</a:t>
            </a:r>
            <a:r>
              <a:rPr lang="en-US" baseline="30000" dirty="0" smtClean="0"/>
              <a:t>st</a:t>
            </a:r>
            <a:r>
              <a:rPr lang="en-US" baseline="0" dirty="0" smtClean="0"/>
              <a:t> century, Sea level rose about 0.7 </a:t>
            </a:r>
            <a:r>
              <a:rPr lang="en-US" baseline="0" dirty="0" err="1" smtClean="0"/>
              <a:t>ft</a:t>
            </a:r>
            <a:r>
              <a:rPr lang="en-US" baseline="0" dirty="0" smtClean="0"/>
              <a:t> (213 mm)</a:t>
            </a:r>
          </a:p>
          <a:p>
            <a:r>
              <a:rPr lang="en-US" baseline="0" dirty="0" smtClean="0"/>
              <a:t>It took 400 years to rise 243 mm!</a:t>
            </a:r>
          </a:p>
          <a:p>
            <a:endParaRPr lang="en-US" baseline="0" dirty="0" smtClean="0"/>
          </a:p>
          <a:p>
            <a:r>
              <a:rPr lang="en-US" baseline="0" dirty="0" smtClean="0"/>
              <a:t>North Carolina SLR is slower than in the Chesapeake (currently) according to the tidal gauge data.</a:t>
            </a:r>
          </a:p>
          <a:p>
            <a:endParaRPr lang="en-US" baseline="0" dirty="0" smtClean="0"/>
          </a:p>
          <a:p>
            <a:r>
              <a:rPr lang="en-US" baseline="0" dirty="0" smtClean="0"/>
              <a:t>Reference Map  shows Sand Point North Carolina. Just southwest of Hatteras Island.</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7</a:t>
            </a:fld>
            <a:endParaRPr lang="en-US"/>
          </a:p>
        </p:txBody>
      </p:sp>
    </p:spTree>
    <p:extLst>
      <p:ext uri="{BB962C8B-B14F-4D97-AF65-F5344CB8AC3E}">
        <p14:creationId xmlns:p14="http://schemas.microsoft.com/office/powerpoint/2010/main" val="2300547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a:t>
            </a:r>
            <a:r>
              <a:rPr lang="en-US" baseline="0" dirty="0" smtClean="0"/>
              <a:t> go over data collection. Elaborated later.</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8</a:t>
            </a:fld>
            <a:endParaRPr lang="en-US"/>
          </a:p>
        </p:txBody>
      </p:sp>
    </p:spTree>
    <p:extLst>
      <p:ext uri="{BB962C8B-B14F-4D97-AF65-F5344CB8AC3E}">
        <p14:creationId xmlns:p14="http://schemas.microsoft.com/office/powerpoint/2010/main" val="1131984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data was given to us by the </a:t>
            </a:r>
            <a:r>
              <a:rPr lang="en-US" dirty="0" smtClean="0"/>
              <a:t>Virginia Department of Historic Resources</a:t>
            </a:r>
            <a:r>
              <a:rPr lang="en-US" baseline="0" dirty="0" smtClean="0"/>
              <a:t> and used as reference points to navigate around hunting creek. </a:t>
            </a:r>
          </a:p>
          <a:p>
            <a:endParaRPr lang="en-US" dirty="0" smtClean="0"/>
          </a:p>
          <a:p>
            <a:endParaRPr lang="en-US" dirty="0" smtClean="0"/>
          </a:p>
          <a:p>
            <a:r>
              <a:rPr lang="en-US" dirty="0" smtClean="0"/>
              <a:t>The reason we used archaeological sites was</a:t>
            </a:r>
            <a:r>
              <a:rPr lang="en-US" baseline="0" dirty="0" smtClean="0"/>
              <a:t> because they’re stable landmarks where historic sites use to reside. At a point in time, these sites foundation lied upon the surface and the buildings were at a stable point that where the ground could support it.</a:t>
            </a:r>
          </a:p>
          <a:p>
            <a:endParaRPr lang="en-US" baseline="0" dirty="0" smtClean="0"/>
          </a:p>
          <a:p>
            <a:r>
              <a:rPr lang="en-US" dirty="0" smtClean="0"/>
              <a:t>It also was reliable data were we could figure when the sites were</a:t>
            </a:r>
            <a:r>
              <a:rPr lang="en-US" baseline="0" dirty="0" smtClean="0"/>
              <a:t> build and more recently delineated.</a:t>
            </a:r>
            <a:endParaRPr lang="en-US" dirty="0"/>
          </a:p>
        </p:txBody>
      </p:sp>
      <p:sp>
        <p:nvSpPr>
          <p:cNvPr id="4" name="Slide Number Placeholder 3"/>
          <p:cNvSpPr>
            <a:spLocks noGrp="1"/>
          </p:cNvSpPr>
          <p:nvPr>
            <p:ph type="sldNum" sz="quarter" idx="10"/>
          </p:nvPr>
        </p:nvSpPr>
        <p:spPr/>
        <p:txBody>
          <a:bodyPr/>
          <a:lstStyle/>
          <a:p>
            <a:fld id="{FDCFD62D-D5FF-4A0B-B812-EBB88823E3C6}" type="slidenum">
              <a:rPr lang="en-US" smtClean="0"/>
              <a:t>9</a:t>
            </a:fld>
            <a:endParaRPr lang="en-US"/>
          </a:p>
        </p:txBody>
      </p:sp>
    </p:spTree>
    <p:extLst>
      <p:ext uri="{BB962C8B-B14F-4D97-AF65-F5344CB8AC3E}">
        <p14:creationId xmlns:p14="http://schemas.microsoft.com/office/powerpoint/2010/main" val="808616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500DEC4-D8FD-41D0-A99D-E53FEB5F0A37}"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389474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00DEC4-D8FD-41D0-A99D-E53FEB5F0A37}"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150683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00DEC4-D8FD-41D0-A99D-E53FEB5F0A37}"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D474-83B3-4C7E-B0BB-A3514D269EB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11016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00DEC4-D8FD-41D0-A99D-E53FEB5F0A37}"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2663458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00DEC4-D8FD-41D0-A99D-E53FEB5F0A37}"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D474-83B3-4C7E-B0BB-A3514D269EB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90547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00DEC4-D8FD-41D0-A99D-E53FEB5F0A37}"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615129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00DEC4-D8FD-41D0-A99D-E53FEB5F0A37}"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1542128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00DEC4-D8FD-41D0-A99D-E53FEB5F0A37}"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448347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00DEC4-D8FD-41D0-A99D-E53FEB5F0A37}"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110337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00DEC4-D8FD-41D0-A99D-E53FEB5F0A37}"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2175382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00DEC4-D8FD-41D0-A99D-E53FEB5F0A37}" type="datetimeFigureOut">
              <a:rPr lang="en-US" smtClean="0"/>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1759866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500DEC4-D8FD-41D0-A99D-E53FEB5F0A37}" type="datetimeFigureOut">
              <a:rPr lang="en-US" smtClean="0"/>
              <a:t>12/22/2015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2388616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500DEC4-D8FD-41D0-A99D-E53FEB5F0A37}" type="datetimeFigureOut">
              <a:rPr lang="en-US" smtClean="0"/>
              <a:t>12/22/2015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3127360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00DEC4-D8FD-41D0-A99D-E53FEB5F0A37}" type="datetimeFigureOut">
              <a:rPr lang="en-US" smtClean="0"/>
              <a:t>12/22/2015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27803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00DEC4-D8FD-41D0-A99D-E53FEB5F0A37}" type="datetimeFigureOut">
              <a:rPr lang="en-US" smtClean="0"/>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CD474-83B3-4C7E-B0BB-A3514D269EB1}" type="slidenum">
              <a:rPr lang="en-US" smtClean="0"/>
              <a:t>‹#›</a:t>
            </a:fld>
            <a:endParaRPr lang="en-US"/>
          </a:p>
        </p:txBody>
      </p:sp>
    </p:spTree>
    <p:extLst>
      <p:ext uri="{BB962C8B-B14F-4D97-AF65-F5344CB8AC3E}">
        <p14:creationId xmlns:p14="http://schemas.microsoft.com/office/powerpoint/2010/main" val="3045254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CD474-83B3-4C7E-B0BB-A3514D269EB1}" type="slidenum">
              <a:rPr lang="en-US" smtClean="0"/>
              <a:t>‹#›</a:t>
            </a:fld>
            <a:endParaRPr lang="en-US"/>
          </a:p>
        </p:txBody>
      </p:sp>
      <p:sp>
        <p:nvSpPr>
          <p:cNvPr id="5" name="Date Placeholder 4"/>
          <p:cNvSpPr>
            <a:spLocks noGrp="1"/>
          </p:cNvSpPr>
          <p:nvPr>
            <p:ph type="dt" sz="half" idx="10"/>
          </p:nvPr>
        </p:nvSpPr>
        <p:spPr/>
        <p:txBody>
          <a:bodyPr/>
          <a:lstStyle/>
          <a:p>
            <a:fld id="{0500DEC4-D8FD-41D0-A99D-E53FEB5F0A37}" type="datetimeFigureOut">
              <a:rPr lang="en-US" smtClean="0"/>
              <a:t>12/22/2015</a:t>
            </a:fld>
            <a:endParaRPr lang="en-US"/>
          </a:p>
        </p:txBody>
      </p:sp>
    </p:spTree>
    <p:extLst>
      <p:ext uri="{BB962C8B-B14F-4D97-AF65-F5344CB8AC3E}">
        <p14:creationId xmlns:p14="http://schemas.microsoft.com/office/powerpoint/2010/main" val="2627184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00DEC4-D8FD-41D0-A99D-E53FEB5F0A37}" type="datetimeFigureOut">
              <a:rPr lang="en-US" smtClean="0"/>
              <a:t>12/22/2015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30CD474-83B3-4C7E-B0BB-A3514D269EB1}" type="slidenum">
              <a:rPr lang="en-US" smtClean="0"/>
              <a:t>‹#›</a:t>
            </a:fld>
            <a:endParaRPr lang="en-US"/>
          </a:p>
        </p:txBody>
      </p:sp>
    </p:spTree>
    <p:extLst>
      <p:ext uri="{BB962C8B-B14F-4D97-AF65-F5344CB8AC3E}">
        <p14:creationId xmlns:p14="http://schemas.microsoft.com/office/powerpoint/2010/main" val="198009475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csc.noaa.gov/slr/view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upload.wikimedia.org/wikipedia/commons/thumb/e/e3/Map_of_Virginia_highlighting_Accomack_County.svg/1280px-Map_of_Virginia_highlighting_Accomack_County.svg.p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0.jpg"/></Relationships>
</file>

<file path=ppt/slides/_rels/slide4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4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4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4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8.jpg"/></Relationships>
</file>

<file path=ppt/slides/_rels/slide4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ax8WhdQ84ntK3M&amp;tbnid=mRftMI0r5fUd-M:&amp;ved=0CAUQjRw&amp;url=http://www.bgs.ac.uk/discoveringGeology/climateChange/general/coastal.html&amp;ei=M4JmUuKnDYHm8QSs0YGwDA&amp;bvm=bv.55123115,d.eWU&amp;psig=AFQjCNFNlbxgYVhTZxp5emxJIYxdXjbS4Q&amp;ust=138253602460144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pnas.org/content/early/2011/06/13/1015619108.abstract" TargetMode="External"/><Relationship Id="rId2" Type="http://schemas.openxmlformats.org/officeDocument/2006/relationships/hyperlink" Target="http://censusviewer.com/county/VA/Accomack" TargetMode="External"/><Relationship Id="rId1" Type="http://schemas.openxmlformats.org/officeDocument/2006/relationships/slideLayout" Target="../slideLayouts/slideLayout2.xml"/><Relationship Id="rId4" Type="http://schemas.openxmlformats.org/officeDocument/2006/relationships/hyperlink" Target="http://www.csc.noaa.gov/digitalcoast/tools/slrviewer/"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tidesandcurrents.noaa.gov/sltrends/index.shtml" TargetMode="External"/><Relationship Id="rId2" Type="http://schemas.openxmlformats.org/officeDocument/2006/relationships/hyperlink" Target="http://csc.noaa.gov/digitalcoast/_/pdf/SLRViewerFAQ.pdf" TargetMode="External"/><Relationship Id="rId1" Type="http://schemas.openxmlformats.org/officeDocument/2006/relationships/slideLayout" Target="../slideLayouts/slideLayout2.xml"/><Relationship Id="rId6" Type="http://schemas.openxmlformats.org/officeDocument/2006/relationships/hyperlink" Target="http://www.corpsclimate.us/ccaceslcurves.cfm" TargetMode="External"/><Relationship Id="rId5" Type="http://schemas.openxmlformats.org/officeDocument/2006/relationships/hyperlink" Target="https://www.ngs.noaa.gov/GRD/GPS/Projects/CB/SEALEVEL/sealevel.html" TargetMode="External"/><Relationship Id="rId4" Type="http://schemas.openxmlformats.org/officeDocument/2006/relationships/hyperlink" Target="http://www.usgs.gov/newsroom/article.asp?ID=3744&amp;from=rss#.U01lBE1OXct"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historicalcharts.noaa.gov/" TargetMode="External"/><Relationship Id="rId2" Type="http://schemas.openxmlformats.org/officeDocument/2006/relationships/hyperlink" Target="http://www.fws.gov/wetlands/" TargetMode="External"/><Relationship Id="rId1" Type="http://schemas.openxmlformats.org/officeDocument/2006/relationships/slideLayout" Target="../slideLayouts/slideLayout2.xml"/><Relationship Id="rId4" Type="http://schemas.openxmlformats.org/officeDocument/2006/relationships/hyperlink" Target="http://earthexplorer.usgs.go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www.pnas.org/content/early/2011/06/13/1015619108.abstract"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34" y="-10274"/>
            <a:ext cx="12210265" cy="6868274"/>
          </a:xfrm>
          <a:prstGeom prst="rect">
            <a:avLst/>
          </a:prstGeom>
        </p:spPr>
      </p:pic>
      <p:sp>
        <p:nvSpPr>
          <p:cNvPr id="2" name="Title 1"/>
          <p:cNvSpPr>
            <a:spLocks noGrp="1"/>
          </p:cNvSpPr>
          <p:nvPr>
            <p:ph type="ctrTitle"/>
          </p:nvPr>
        </p:nvSpPr>
        <p:spPr>
          <a:xfrm>
            <a:off x="569001" y="3429000"/>
            <a:ext cx="7124700" cy="1253066"/>
          </a:xfrm>
        </p:spPr>
        <p:txBody>
          <a:bodyPr>
            <a:normAutofit fontScale="90000"/>
          </a:bodyPr>
          <a:lstStyle/>
          <a:p>
            <a:r>
              <a:rPr lang="en-US" b="1" dirty="0" smtClean="0">
                <a:ln w="3175">
                  <a:solidFill>
                    <a:schemeClr val="tx1"/>
                  </a:solidFill>
                  <a:prstDash val="solid"/>
                </a:ln>
                <a:solidFill>
                  <a:schemeClr val="bg1"/>
                </a:solidFill>
              </a:rPr>
              <a:t>Geospatial and Field Assessment of Sea Level Rise in Accomack County, Virginia</a:t>
            </a:r>
            <a:endParaRPr lang="en-US" b="1" dirty="0">
              <a:ln w="3175">
                <a:solidFill>
                  <a:schemeClr val="tx1"/>
                </a:solidFill>
                <a:prstDash val="solid"/>
              </a:ln>
              <a:solidFill>
                <a:schemeClr val="bg1"/>
              </a:solidFill>
            </a:endParaRPr>
          </a:p>
        </p:txBody>
      </p:sp>
      <p:sp>
        <p:nvSpPr>
          <p:cNvPr id="3" name="Subtitle 2"/>
          <p:cNvSpPr>
            <a:spLocks noGrp="1"/>
          </p:cNvSpPr>
          <p:nvPr>
            <p:ph type="subTitle" idx="1"/>
          </p:nvPr>
        </p:nvSpPr>
        <p:spPr>
          <a:xfrm>
            <a:off x="1532467" y="5194300"/>
            <a:ext cx="9144000" cy="1219200"/>
          </a:xfrm>
        </p:spPr>
        <p:txBody>
          <a:bodyPr/>
          <a:lstStyle/>
          <a:p>
            <a:pPr algn="ctr"/>
            <a:r>
              <a:rPr lang="en-US" b="1" dirty="0" smtClean="0">
                <a:ln w="0"/>
                <a:solidFill>
                  <a:schemeClr val="tx1"/>
                </a:solidFill>
              </a:rPr>
              <a:t>Brad Anderson &amp; Michael </a:t>
            </a:r>
            <a:r>
              <a:rPr lang="en-US" b="1" dirty="0" err="1" smtClean="0">
                <a:ln w="0"/>
                <a:solidFill>
                  <a:schemeClr val="tx1"/>
                </a:solidFill>
              </a:rPr>
              <a:t>Hammerstrom</a:t>
            </a:r>
            <a:endParaRPr lang="en-US" b="1" dirty="0" smtClean="0">
              <a:ln w="0"/>
              <a:solidFill>
                <a:schemeClr val="tx1"/>
              </a:solidFill>
            </a:endParaRPr>
          </a:p>
          <a:p>
            <a:pPr algn="ctr"/>
            <a:r>
              <a:rPr lang="en-US" b="1" dirty="0" smtClean="0">
                <a:ln w="0"/>
                <a:solidFill>
                  <a:schemeClr val="tx1"/>
                </a:solidFill>
              </a:rPr>
              <a:t>GEOG 496</a:t>
            </a:r>
          </a:p>
          <a:p>
            <a:pPr algn="ctr"/>
            <a:r>
              <a:rPr lang="en-US" b="1" dirty="0" smtClean="0">
                <a:ln w="0"/>
                <a:solidFill>
                  <a:schemeClr val="tx1"/>
                </a:solidFill>
              </a:rPr>
              <a:t>Spring 2014</a:t>
            </a:r>
            <a:endParaRPr lang="en-US" b="1" dirty="0">
              <a:ln w="0"/>
              <a:solidFill>
                <a:schemeClr val="tx1"/>
              </a:solidFill>
            </a:endParaRPr>
          </a:p>
        </p:txBody>
      </p:sp>
    </p:spTree>
    <p:extLst>
      <p:ext uri="{BB962C8B-B14F-4D97-AF65-F5344CB8AC3E}">
        <p14:creationId xmlns:p14="http://schemas.microsoft.com/office/powerpoint/2010/main" val="33161481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NOAA Model	</a:t>
            </a:r>
            <a:endParaRPr lang="en-US" dirty="0"/>
          </a:p>
        </p:txBody>
      </p:sp>
      <p:sp>
        <p:nvSpPr>
          <p:cNvPr id="3" name="Content Placeholder 2"/>
          <p:cNvSpPr>
            <a:spLocks noGrp="1"/>
          </p:cNvSpPr>
          <p:nvPr>
            <p:ph idx="1"/>
          </p:nvPr>
        </p:nvSpPr>
        <p:spPr/>
        <p:txBody>
          <a:bodyPr/>
          <a:lstStyle/>
          <a:p>
            <a:r>
              <a:rPr lang="en-US" dirty="0" smtClean="0"/>
              <a:t>Sea Level Rise Viewer</a:t>
            </a:r>
          </a:p>
          <a:p>
            <a:pPr lvl="1"/>
            <a:r>
              <a:rPr lang="en-US" dirty="0" smtClean="0"/>
              <a:t>Elevation data</a:t>
            </a:r>
          </a:p>
          <a:p>
            <a:pPr lvl="1"/>
            <a:r>
              <a:rPr lang="en-US" dirty="0" smtClean="0"/>
              <a:t>IPCC scenarios</a:t>
            </a:r>
          </a:p>
          <a:p>
            <a:pPr lvl="1"/>
            <a:r>
              <a:rPr lang="en-US" dirty="0" smtClean="0"/>
              <a:t>Mean Higher High water</a:t>
            </a:r>
          </a:p>
          <a:p>
            <a:endParaRPr lang="en-US" dirty="0" smtClean="0"/>
          </a:p>
          <a:p>
            <a:r>
              <a:rPr lang="en-US" dirty="0" smtClean="0"/>
              <a:t>Modeling technique</a:t>
            </a:r>
          </a:p>
          <a:p>
            <a:pPr lvl="1"/>
            <a:r>
              <a:rPr lang="en-US" dirty="0" smtClean="0"/>
              <a:t>Modified Bathtub Approach</a:t>
            </a:r>
          </a:p>
          <a:p>
            <a:pPr marL="0" indent="0">
              <a:buNone/>
            </a:pPr>
            <a:endParaRPr lang="en-US" dirty="0"/>
          </a:p>
        </p:txBody>
      </p:sp>
      <p:pic>
        <p:nvPicPr>
          <p:cNvPr id="4" name="Picture 3"/>
          <p:cNvPicPr>
            <a:picLocks noChangeAspect="1"/>
          </p:cNvPicPr>
          <p:nvPr/>
        </p:nvPicPr>
        <p:blipFill>
          <a:blip r:embed="rId3"/>
          <a:stretch>
            <a:fillRect/>
          </a:stretch>
        </p:blipFill>
        <p:spPr>
          <a:xfrm>
            <a:off x="4874068" y="1066800"/>
            <a:ext cx="7041657" cy="4762500"/>
          </a:xfrm>
          <a:prstGeom prst="rect">
            <a:avLst/>
          </a:prstGeom>
        </p:spPr>
      </p:pic>
      <p:sp>
        <p:nvSpPr>
          <p:cNvPr id="5" name="TextBox 4"/>
          <p:cNvSpPr txBox="1"/>
          <p:nvPr/>
        </p:nvSpPr>
        <p:spPr>
          <a:xfrm>
            <a:off x="4874068" y="5818189"/>
            <a:ext cx="5600700" cy="261610"/>
          </a:xfrm>
          <a:prstGeom prst="rect">
            <a:avLst/>
          </a:prstGeom>
          <a:noFill/>
        </p:spPr>
        <p:txBody>
          <a:bodyPr wrap="square" rtlCol="0">
            <a:spAutoFit/>
          </a:bodyPr>
          <a:lstStyle/>
          <a:p>
            <a:r>
              <a:rPr lang="en-US" sz="1100" dirty="0"/>
              <a:t>Source: </a:t>
            </a:r>
            <a:r>
              <a:rPr lang="en-US" sz="1100" dirty="0">
                <a:hlinkClick r:id="rId4"/>
              </a:rPr>
              <a:t>http://csc.noaa.gov/slr/viewer</a:t>
            </a:r>
            <a:r>
              <a:rPr lang="en-US" sz="1100" dirty="0" smtClean="0">
                <a:hlinkClick r:id="rId4"/>
              </a:rPr>
              <a:t>/</a:t>
            </a:r>
            <a:r>
              <a:rPr lang="en-US" sz="1100" dirty="0" smtClean="0"/>
              <a:t> </a:t>
            </a:r>
            <a:endParaRPr lang="en-US" sz="1100" dirty="0"/>
          </a:p>
        </p:txBody>
      </p:sp>
    </p:spTree>
    <p:extLst>
      <p:ext uri="{BB962C8B-B14F-4D97-AF65-F5344CB8AC3E}">
        <p14:creationId xmlns:p14="http://schemas.microsoft.com/office/powerpoint/2010/main" val="8506814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49700" y="0"/>
            <a:ext cx="8242300" cy="6819900"/>
          </a:xfrm>
          <a:prstGeom prst="rect">
            <a:avLst/>
          </a:prstGeom>
        </p:spPr>
      </p:pic>
      <p:pic>
        <p:nvPicPr>
          <p:cNvPr id="3" name="Picture 2"/>
          <p:cNvPicPr>
            <a:picLocks noChangeAspect="1"/>
          </p:cNvPicPr>
          <p:nvPr/>
        </p:nvPicPr>
        <p:blipFill>
          <a:blip r:embed="rId4"/>
          <a:stretch>
            <a:fillRect/>
          </a:stretch>
        </p:blipFill>
        <p:spPr>
          <a:xfrm>
            <a:off x="8772241" y="5154027"/>
            <a:ext cx="3293992" cy="1463996"/>
          </a:xfrm>
          <a:prstGeom prst="rect">
            <a:avLst/>
          </a:prstGeom>
        </p:spPr>
      </p:pic>
      <p:sp>
        <p:nvSpPr>
          <p:cNvPr id="4" name="TextBox 3"/>
          <p:cNvSpPr txBox="1"/>
          <p:nvPr/>
        </p:nvSpPr>
        <p:spPr>
          <a:xfrm>
            <a:off x="252888" y="4969361"/>
            <a:ext cx="3571046" cy="830997"/>
          </a:xfrm>
          <a:prstGeom prst="rect">
            <a:avLst/>
          </a:prstGeom>
          <a:noFill/>
        </p:spPr>
        <p:txBody>
          <a:bodyPr wrap="square" rtlCol="0">
            <a:spAutoFit/>
          </a:bodyPr>
          <a:lstStyle/>
          <a:p>
            <a:r>
              <a:rPr lang="en-US" sz="2400" dirty="0" smtClean="0">
                <a:solidFill>
                  <a:srgbClr val="FF0000"/>
                </a:solidFill>
              </a:rPr>
              <a:t>2x to 3.4x Average Global </a:t>
            </a:r>
            <a:r>
              <a:rPr lang="en-US" sz="2400" dirty="0">
                <a:solidFill>
                  <a:srgbClr val="FF0000"/>
                </a:solidFill>
              </a:rPr>
              <a:t>R</a:t>
            </a:r>
            <a:r>
              <a:rPr lang="en-US" sz="2400" dirty="0" smtClean="0">
                <a:solidFill>
                  <a:srgbClr val="FF0000"/>
                </a:solidFill>
              </a:rPr>
              <a:t>ate!!</a:t>
            </a:r>
          </a:p>
        </p:txBody>
      </p:sp>
      <p:graphicFrame>
        <p:nvGraphicFramePr>
          <p:cNvPr id="7" name="Table 6"/>
          <p:cNvGraphicFramePr>
            <a:graphicFrameLocks noGrp="1"/>
          </p:cNvGraphicFramePr>
          <p:nvPr>
            <p:extLst>
              <p:ext uri="{D42A27DB-BD31-4B8C-83A1-F6EECF244321}">
                <p14:modId xmlns:p14="http://schemas.microsoft.com/office/powerpoint/2010/main" val="645114906"/>
              </p:ext>
            </p:extLst>
          </p:nvPr>
        </p:nvGraphicFramePr>
        <p:xfrm>
          <a:off x="242531" y="2412999"/>
          <a:ext cx="3232188" cy="1714863"/>
        </p:xfrm>
        <a:graphic>
          <a:graphicData uri="http://schemas.openxmlformats.org/drawingml/2006/table">
            <a:tbl>
              <a:tblPr firstRow="1" bandRow="1">
                <a:tableStyleId>{5C22544A-7EE6-4342-B048-85BDC9FD1C3A}</a:tableStyleId>
              </a:tblPr>
              <a:tblGrid>
                <a:gridCol w="1616094"/>
                <a:gridCol w="1616094"/>
              </a:tblGrid>
              <a:tr h="571621">
                <a:tc>
                  <a:txBody>
                    <a:bodyPr/>
                    <a:lstStyle/>
                    <a:p>
                      <a:r>
                        <a:rPr lang="en-US" sz="1300" dirty="0" smtClean="0"/>
                        <a:t>Spatial Scale</a:t>
                      </a:r>
                      <a:endParaRPr lang="en-US" sz="1300" dirty="0"/>
                    </a:p>
                  </a:txBody>
                  <a:tcPr marL="68174" marR="68174" marT="34087" marB="34087"/>
                </a:tc>
                <a:tc>
                  <a:txBody>
                    <a:bodyPr/>
                    <a:lstStyle/>
                    <a:p>
                      <a:r>
                        <a:rPr lang="en-US" sz="1300" dirty="0" smtClean="0"/>
                        <a:t>SLR</a:t>
                      </a:r>
                      <a:r>
                        <a:rPr lang="en-US" sz="1300" baseline="0" dirty="0" smtClean="0"/>
                        <a:t> rate (mm)</a:t>
                      </a:r>
                      <a:endParaRPr lang="en-US" sz="1300" dirty="0"/>
                    </a:p>
                  </a:txBody>
                  <a:tcPr marL="68174" marR="68174" marT="34087" marB="34087"/>
                </a:tc>
              </a:tr>
              <a:tr h="571621">
                <a:tc>
                  <a:txBody>
                    <a:bodyPr/>
                    <a:lstStyle/>
                    <a:p>
                      <a:r>
                        <a:rPr lang="en-US" sz="1300" dirty="0" smtClean="0"/>
                        <a:t>Global Average</a:t>
                      </a:r>
                      <a:endParaRPr lang="en-US" sz="1300" dirty="0"/>
                    </a:p>
                  </a:txBody>
                  <a:tcPr marL="68174" marR="68174" marT="34087" marB="34087"/>
                </a:tc>
                <a:tc>
                  <a:txBody>
                    <a:bodyPr/>
                    <a:lstStyle/>
                    <a:p>
                      <a:r>
                        <a:rPr lang="en-US" sz="1300" dirty="0" smtClean="0"/>
                        <a:t>1.8 mm/</a:t>
                      </a:r>
                      <a:r>
                        <a:rPr lang="en-US" sz="1300" dirty="0" err="1" smtClean="0"/>
                        <a:t>yr</a:t>
                      </a:r>
                      <a:endParaRPr lang="en-US" sz="1300" dirty="0"/>
                    </a:p>
                  </a:txBody>
                  <a:tcPr marL="68174" marR="68174" marT="34087" marB="34087"/>
                </a:tc>
              </a:tr>
              <a:tr h="571621">
                <a:tc>
                  <a:txBody>
                    <a:bodyPr/>
                    <a:lstStyle/>
                    <a:p>
                      <a:r>
                        <a:rPr lang="en-US" sz="1300" dirty="0" smtClean="0"/>
                        <a:t>East Coast</a:t>
                      </a:r>
                      <a:endParaRPr lang="en-US" sz="1300" dirty="0"/>
                    </a:p>
                  </a:txBody>
                  <a:tcPr marL="68174" marR="68174" marT="34087" marB="34087"/>
                </a:tc>
                <a:tc>
                  <a:txBody>
                    <a:bodyPr/>
                    <a:lstStyle/>
                    <a:p>
                      <a:r>
                        <a:rPr lang="en-US" sz="1300" dirty="0" smtClean="0"/>
                        <a:t>3.4 – 6.1 mm/</a:t>
                      </a:r>
                      <a:r>
                        <a:rPr lang="en-US" sz="1300" dirty="0" err="1" smtClean="0"/>
                        <a:t>yr</a:t>
                      </a:r>
                      <a:endParaRPr lang="en-US" sz="1300" dirty="0"/>
                    </a:p>
                  </a:txBody>
                  <a:tcPr marL="68174" marR="68174" marT="34087" marB="34087"/>
                </a:tc>
              </a:tr>
            </a:tbl>
          </a:graphicData>
        </a:graphic>
      </p:graphicFrame>
      <p:sp>
        <p:nvSpPr>
          <p:cNvPr id="6" name="Title 5"/>
          <p:cNvSpPr>
            <a:spLocks noGrp="1"/>
          </p:cNvSpPr>
          <p:nvPr>
            <p:ph type="title"/>
          </p:nvPr>
        </p:nvSpPr>
        <p:spPr>
          <a:xfrm>
            <a:off x="175573" y="203200"/>
            <a:ext cx="8596668" cy="1320800"/>
          </a:xfrm>
        </p:spPr>
        <p:txBody>
          <a:bodyPr/>
          <a:lstStyle/>
          <a:p>
            <a:r>
              <a:rPr lang="en-US" dirty="0" smtClean="0"/>
              <a:t>Tidal Gauge Data</a:t>
            </a:r>
            <a:endParaRPr lang="en-US" dirty="0"/>
          </a:p>
        </p:txBody>
      </p:sp>
      <p:sp>
        <p:nvSpPr>
          <p:cNvPr id="8" name="TextBox 7"/>
          <p:cNvSpPr txBox="1"/>
          <p:nvPr/>
        </p:nvSpPr>
        <p:spPr>
          <a:xfrm>
            <a:off x="252888" y="5910137"/>
            <a:ext cx="3774127" cy="707886"/>
          </a:xfrm>
          <a:prstGeom prst="rect">
            <a:avLst/>
          </a:prstGeom>
          <a:noFill/>
        </p:spPr>
        <p:txBody>
          <a:bodyPr wrap="square" rtlCol="0">
            <a:spAutoFit/>
          </a:bodyPr>
          <a:lstStyle/>
          <a:p>
            <a:r>
              <a:rPr lang="en-US" sz="1100" dirty="0" smtClean="0"/>
              <a:t>Source: </a:t>
            </a:r>
            <a:r>
              <a:rPr lang="en-US" sz="1100" dirty="0"/>
              <a:t>http://tidesandcurrents.noaa.gov/sltrends/index.shtml</a:t>
            </a:r>
          </a:p>
          <a:p>
            <a:endParaRPr lang="en-US" dirty="0"/>
          </a:p>
        </p:txBody>
      </p:sp>
    </p:spTree>
    <p:extLst>
      <p:ext uri="{BB962C8B-B14F-4D97-AF65-F5344CB8AC3E}">
        <p14:creationId xmlns:p14="http://schemas.microsoft.com/office/powerpoint/2010/main" val="2753642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hart: Mean Sea Level Trend, 8632200 - Kiptopeke, Virgin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439" y="3370468"/>
            <a:ext cx="6467062" cy="32335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art: Mean Sea Level Trend, 8635750 - Lewisetta, Virgin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038" y="22637"/>
            <a:ext cx="6771861" cy="33859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550172" y="1201186"/>
            <a:ext cx="3895725" cy="4276725"/>
          </a:xfrm>
          <a:prstGeom prst="rect">
            <a:avLst/>
          </a:prstGeom>
        </p:spPr>
      </p:pic>
      <p:sp>
        <p:nvSpPr>
          <p:cNvPr id="7" name="Rectangle 6"/>
          <p:cNvSpPr/>
          <p:nvPr/>
        </p:nvSpPr>
        <p:spPr>
          <a:xfrm>
            <a:off x="1881809" y="2319130"/>
            <a:ext cx="463826" cy="4638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10070" y="4128051"/>
            <a:ext cx="463826" cy="4638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498034" y="1934817"/>
            <a:ext cx="2749827" cy="616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5" idx="1"/>
          </p:cNvCxnSpPr>
          <p:nvPr/>
        </p:nvCxnSpPr>
        <p:spPr>
          <a:xfrm>
            <a:off x="3541299" y="4258364"/>
            <a:ext cx="2120140" cy="7288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074504" y="2743200"/>
            <a:ext cx="609600" cy="5414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816730" y="2741335"/>
            <a:ext cx="1086678" cy="646331"/>
          </a:xfrm>
          <a:prstGeom prst="rect">
            <a:avLst/>
          </a:prstGeom>
          <a:noFill/>
        </p:spPr>
        <p:txBody>
          <a:bodyPr wrap="square" rtlCol="0">
            <a:spAutoFit/>
          </a:bodyPr>
          <a:lstStyle/>
          <a:p>
            <a:r>
              <a:rPr lang="en-US" b="1" dirty="0" smtClean="0">
                <a:solidFill>
                  <a:srgbClr val="FF0000"/>
                </a:solidFill>
              </a:rPr>
              <a:t>Area of Interest</a:t>
            </a:r>
            <a:endParaRPr lang="en-US" b="1" dirty="0">
              <a:solidFill>
                <a:srgbClr val="FF0000"/>
              </a:solidFill>
            </a:endParaRPr>
          </a:p>
        </p:txBody>
      </p:sp>
      <p:pic>
        <p:nvPicPr>
          <p:cNvPr id="15" name="Picture 14"/>
          <p:cNvPicPr>
            <a:picLocks noChangeAspect="1"/>
          </p:cNvPicPr>
          <p:nvPr/>
        </p:nvPicPr>
        <p:blipFill>
          <a:blip r:embed="rId6"/>
          <a:stretch>
            <a:fillRect/>
          </a:stretch>
        </p:blipFill>
        <p:spPr>
          <a:xfrm>
            <a:off x="331304" y="5559286"/>
            <a:ext cx="2743200" cy="1219200"/>
          </a:xfrm>
          <a:prstGeom prst="rect">
            <a:avLst/>
          </a:prstGeom>
        </p:spPr>
      </p:pic>
      <p:sp>
        <p:nvSpPr>
          <p:cNvPr id="16" name="Title 5"/>
          <p:cNvSpPr>
            <a:spLocks noGrp="1"/>
          </p:cNvSpPr>
          <p:nvPr>
            <p:ph type="title"/>
          </p:nvPr>
        </p:nvSpPr>
        <p:spPr>
          <a:xfrm>
            <a:off x="175573" y="203200"/>
            <a:ext cx="8596668" cy="1320800"/>
          </a:xfrm>
        </p:spPr>
        <p:txBody>
          <a:bodyPr/>
          <a:lstStyle/>
          <a:p>
            <a:r>
              <a:rPr lang="en-US" dirty="0" smtClean="0"/>
              <a:t>Tidal Gauge Data (</a:t>
            </a:r>
            <a:r>
              <a:rPr lang="en-US" dirty="0" err="1" smtClean="0"/>
              <a:t>con’t</a:t>
            </a:r>
            <a:r>
              <a:rPr lang="en-US" dirty="0" smtClean="0"/>
              <a:t>)</a:t>
            </a:r>
            <a:endParaRPr lang="en-US" dirty="0"/>
          </a:p>
        </p:txBody>
      </p:sp>
      <p:sp>
        <p:nvSpPr>
          <p:cNvPr id="17" name="TextBox 16"/>
          <p:cNvSpPr txBox="1"/>
          <p:nvPr/>
        </p:nvSpPr>
        <p:spPr>
          <a:xfrm>
            <a:off x="6134100" y="6603999"/>
            <a:ext cx="4916015" cy="492443"/>
          </a:xfrm>
          <a:prstGeom prst="rect">
            <a:avLst/>
          </a:prstGeom>
          <a:noFill/>
        </p:spPr>
        <p:txBody>
          <a:bodyPr wrap="square" rtlCol="0">
            <a:spAutoFit/>
          </a:bodyPr>
          <a:lstStyle/>
          <a:p>
            <a:r>
              <a:rPr lang="en-US" sz="800" dirty="0" smtClean="0"/>
              <a:t>Source: </a:t>
            </a:r>
            <a:r>
              <a:rPr lang="en-US" sz="800" dirty="0"/>
              <a:t>http://tidesandcurrents.noaa.gov/sltrends/index.shtml</a:t>
            </a:r>
          </a:p>
          <a:p>
            <a:endParaRPr lang="en-US" dirty="0"/>
          </a:p>
        </p:txBody>
      </p:sp>
    </p:spTree>
    <p:extLst>
      <p:ext uri="{BB962C8B-B14F-4D97-AF65-F5344CB8AC3E}">
        <p14:creationId xmlns:p14="http://schemas.microsoft.com/office/powerpoint/2010/main" val="21527690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t>Sea Level Rise Scenarios – </a:t>
            </a:r>
            <a:r>
              <a:rPr lang="en-US" b="1" dirty="0" err="1"/>
              <a:t>Kiptopeke</a:t>
            </a:r>
            <a:r>
              <a:rPr lang="en-US" b="1" dirty="0"/>
              <a:t> Area (40 miles </a:t>
            </a:r>
            <a:r>
              <a:rPr lang="en-US" b="1" dirty="0" smtClean="0"/>
              <a:t>south our of project area)</a:t>
            </a:r>
            <a:r>
              <a:rPr lang="en-US" b="1" dirty="0"/>
              <a:t/>
            </a:r>
            <a:br>
              <a:rPr lang="en-US" b="1" dirty="0"/>
            </a:br>
            <a:endParaRPr lang="en-US" dirty="0"/>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06400" y="1627700"/>
            <a:ext cx="6678001" cy="4932362"/>
          </a:xfrm>
        </p:spPr>
      </p:pic>
      <p:sp>
        <p:nvSpPr>
          <p:cNvPr id="4" name="TextBox 3"/>
          <p:cNvSpPr txBox="1"/>
          <p:nvPr/>
        </p:nvSpPr>
        <p:spPr>
          <a:xfrm>
            <a:off x="677334" y="6578600"/>
            <a:ext cx="6561666" cy="538609"/>
          </a:xfrm>
          <a:prstGeom prst="rect">
            <a:avLst/>
          </a:prstGeom>
          <a:noFill/>
        </p:spPr>
        <p:txBody>
          <a:bodyPr wrap="square" rtlCol="0">
            <a:spAutoFit/>
          </a:bodyPr>
          <a:lstStyle/>
          <a:p>
            <a:r>
              <a:rPr lang="en-US" sz="1100" dirty="0" smtClean="0"/>
              <a:t>Source: http</a:t>
            </a:r>
            <a:r>
              <a:rPr lang="en-US" sz="1100" dirty="0"/>
              <a:t>://www.corpsclimate.us/ccaceslcurves.cfm</a:t>
            </a:r>
          </a:p>
          <a:p>
            <a:endParaRPr lang="en-US" dirty="0"/>
          </a:p>
        </p:txBody>
      </p:sp>
    </p:spTree>
    <p:extLst>
      <p:ext uri="{BB962C8B-B14F-4D97-AF65-F5344CB8AC3E}">
        <p14:creationId xmlns:p14="http://schemas.microsoft.com/office/powerpoint/2010/main" val="28519820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Geographic Data Collection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Coastline and Topology Maps</a:t>
            </a:r>
          </a:p>
          <a:p>
            <a:pPr lvl="1"/>
            <a:r>
              <a:rPr lang="en-US" dirty="0" smtClean="0"/>
              <a:t>Department </a:t>
            </a:r>
            <a:r>
              <a:rPr lang="en-US" dirty="0"/>
              <a:t>of Commerce and Labor Coast and Geodetic Survey</a:t>
            </a:r>
            <a:r>
              <a:rPr lang="en-US" b="1" dirty="0"/>
              <a:t> </a:t>
            </a:r>
            <a:endParaRPr lang="en-US" dirty="0"/>
          </a:p>
          <a:p>
            <a:pPr lvl="1"/>
            <a:r>
              <a:rPr lang="en-US" dirty="0"/>
              <a:t>United States Geological Survey and the National Ocean </a:t>
            </a:r>
            <a:r>
              <a:rPr lang="en-US" dirty="0" smtClean="0"/>
              <a:t>Service</a:t>
            </a:r>
          </a:p>
          <a:p>
            <a:pPr lvl="1"/>
            <a:r>
              <a:rPr lang="en-US" dirty="0"/>
              <a:t>Virginia Board of Public Works </a:t>
            </a:r>
            <a:r>
              <a:rPr lang="en-US" dirty="0" smtClean="0"/>
              <a:t>Maps</a:t>
            </a:r>
            <a:endParaRPr lang="en-US" dirty="0"/>
          </a:p>
          <a:p>
            <a:r>
              <a:rPr lang="en-US" dirty="0" err="1" smtClean="0"/>
              <a:t>Shapefiles</a:t>
            </a:r>
            <a:endParaRPr lang="en-US" dirty="0" smtClean="0"/>
          </a:p>
          <a:p>
            <a:pPr lvl="1"/>
            <a:r>
              <a:rPr lang="en-US" dirty="0"/>
              <a:t>Virginia Institute of Marine Science </a:t>
            </a:r>
            <a:r>
              <a:rPr lang="en-US" dirty="0" smtClean="0"/>
              <a:t>Data</a:t>
            </a:r>
          </a:p>
          <a:p>
            <a:pPr lvl="1"/>
            <a:r>
              <a:rPr lang="en-US" dirty="0"/>
              <a:t>National Atlas</a:t>
            </a:r>
          </a:p>
          <a:p>
            <a:pPr lvl="1"/>
            <a:r>
              <a:rPr lang="en-US" dirty="0"/>
              <a:t>U.S. Fish and Wildlife Service</a:t>
            </a:r>
          </a:p>
          <a:p>
            <a:pPr lvl="1"/>
            <a:r>
              <a:rPr lang="en-US" dirty="0"/>
              <a:t>Web Soil Survey</a:t>
            </a:r>
          </a:p>
          <a:p>
            <a:pPr lvl="1"/>
            <a:r>
              <a:rPr lang="en-US" u="sng" dirty="0"/>
              <a:t>Virginia Department of Historic </a:t>
            </a:r>
            <a:r>
              <a:rPr lang="en-US" u="sng" dirty="0" smtClean="0"/>
              <a:t>Resources</a:t>
            </a:r>
          </a:p>
          <a:p>
            <a:r>
              <a:rPr lang="en-US" dirty="0" smtClean="0"/>
              <a:t>Raster</a:t>
            </a:r>
          </a:p>
          <a:p>
            <a:pPr lvl="1"/>
            <a:r>
              <a:rPr lang="en-US" dirty="0" smtClean="0"/>
              <a:t>National Oceanic and Atmospheric Administration Digital Coast (NOAA)</a:t>
            </a:r>
          </a:p>
          <a:p>
            <a:pPr lvl="1"/>
            <a:endParaRPr lang="en-US" dirty="0"/>
          </a:p>
          <a:p>
            <a:pPr lvl="1"/>
            <a:endParaRPr lang="en-US" dirty="0"/>
          </a:p>
          <a:p>
            <a:endParaRPr lang="en-US" dirty="0" smtClean="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2888" y="520700"/>
            <a:ext cx="3700875" cy="5557974"/>
          </a:xfrm>
          <a:prstGeom prst="rect">
            <a:avLst/>
          </a:prstGeom>
        </p:spPr>
      </p:pic>
      <p:sp>
        <p:nvSpPr>
          <p:cNvPr id="5" name="TextBox 4"/>
          <p:cNvSpPr txBox="1"/>
          <p:nvPr/>
        </p:nvSpPr>
        <p:spPr>
          <a:xfrm>
            <a:off x="6917120" y="6078674"/>
            <a:ext cx="4885752" cy="369332"/>
          </a:xfrm>
          <a:prstGeom prst="rect">
            <a:avLst/>
          </a:prstGeom>
          <a:solidFill>
            <a:schemeClr val="bg1"/>
          </a:solidFill>
        </p:spPr>
        <p:txBody>
          <a:bodyPr wrap="square" rtlCol="0">
            <a:spAutoFit/>
          </a:bodyPr>
          <a:lstStyle/>
          <a:p>
            <a:r>
              <a:rPr lang="en-US" b="1" dirty="0" smtClean="0"/>
              <a:t>Mosaicked Map of Accomack County in 1820 </a:t>
            </a:r>
            <a:endParaRPr lang="en-US" b="1" dirty="0"/>
          </a:p>
        </p:txBody>
      </p:sp>
    </p:spTree>
    <p:extLst>
      <p:ext uri="{BB962C8B-B14F-4D97-AF65-F5344CB8AC3E}">
        <p14:creationId xmlns:p14="http://schemas.microsoft.com/office/powerpoint/2010/main" val="4115573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95437" y="51468"/>
            <a:ext cx="8840763" cy="6616032"/>
          </a:xfrm>
          <a:prstGeom prst="rect">
            <a:avLst/>
          </a:prstGeom>
        </p:spPr>
      </p:pic>
    </p:spTree>
    <p:extLst>
      <p:ext uri="{BB962C8B-B14F-4D97-AF65-F5344CB8AC3E}">
        <p14:creationId xmlns:p14="http://schemas.microsoft.com/office/powerpoint/2010/main" val="3554594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Assessment</a:t>
            </a:r>
            <a:endParaRPr lang="en-US" dirty="0"/>
          </a:p>
        </p:txBody>
      </p:sp>
      <p:sp>
        <p:nvSpPr>
          <p:cNvPr id="3" name="Content Placeholder 2"/>
          <p:cNvSpPr>
            <a:spLocks noGrp="1"/>
          </p:cNvSpPr>
          <p:nvPr>
            <p:ph idx="1"/>
          </p:nvPr>
        </p:nvSpPr>
        <p:spPr/>
        <p:txBody>
          <a:bodyPr/>
          <a:lstStyle/>
          <a:p>
            <a:r>
              <a:rPr lang="en-US" dirty="0" smtClean="0"/>
              <a:t>Trimble </a:t>
            </a:r>
            <a:r>
              <a:rPr lang="en-US" dirty="0" err="1" smtClean="0"/>
              <a:t>GeoXH</a:t>
            </a:r>
            <a:r>
              <a:rPr lang="en-US" dirty="0" smtClean="0"/>
              <a:t> GPS</a:t>
            </a:r>
          </a:p>
          <a:p>
            <a:pPr lvl="1"/>
            <a:r>
              <a:rPr lang="en-US" dirty="0" smtClean="0"/>
              <a:t>Used to locate waypoints</a:t>
            </a:r>
          </a:p>
          <a:p>
            <a:pPr lvl="1"/>
            <a:r>
              <a:rPr lang="en-US" dirty="0" smtClean="0"/>
              <a:t>Delineated Coast Lines</a:t>
            </a:r>
          </a:p>
          <a:p>
            <a:pPr lvl="1"/>
            <a:r>
              <a:rPr lang="en-US" dirty="0" smtClean="0"/>
              <a:t>Marked Points of Interest</a:t>
            </a:r>
          </a:p>
          <a:p>
            <a:r>
              <a:rPr lang="en-US" dirty="0" smtClean="0"/>
              <a:t>Visualized change</a:t>
            </a:r>
          </a:p>
          <a:p>
            <a:pPr lvl="1"/>
            <a:r>
              <a:rPr lang="en-US" dirty="0" smtClean="0"/>
              <a:t>Erosion</a:t>
            </a:r>
            <a:endParaRPr lang="en-US" dirty="0"/>
          </a:p>
          <a:p>
            <a:pPr lvl="1"/>
            <a:r>
              <a:rPr lang="en-US" dirty="0" smtClean="0"/>
              <a:t>Sea Level Rise</a:t>
            </a:r>
          </a:p>
          <a:p>
            <a:pPr lvl="1"/>
            <a:r>
              <a:rPr lang="en-US" dirty="0" smtClean="0"/>
              <a:t>Impacts on Archaeological Sites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6300" y="482600"/>
            <a:ext cx="7336367" cy="618670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2935" y="4389769"/>
            <a:ext cx="2277952" cy="2129762"/>
          </a:xfrm>
          <a:prstGeom prst="rect">
            <a:avLst/>
          </a:prstGeom>
          <a:ln w="57150">
            <a:solidFill>
              <a:schemeClr val="tx1"/>
            </a:solidFill>
          </a:ln>
        </p:spPr>
      </p:pic>
    </p:spTree>
    <p:extLst>
      <p:ext uri="{BB962C8B-B14F-4D97-AF65-F5344CB8AC3E}">
        <p14:creationId xmlns:p14="http://schemas.microsoft.com/office/powerpoint/2010/main" val="23524150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Crew</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0100" y="213320"/>
            <a:ext cx="8534399" cy="640080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01" y="4794250"/>
            <a:ext cx="2057400" cy="1543050"/>
          </a:xfrm>
          <a:prstGeom prst="rect">
            <a:avLst/>
          </a:prstGeom>
        </p:spPr>
      </p:pic>
      <p:sp>
        <p:nvSpPr>
          <p:cNvPr id="6" name="TextBox 5"/>
          <p:cNvSpPr txBox="1"/>
          <p:nvPr/>
        </p:nvSpPr>
        <p:spPr>
          <a:xfrm>
            <a:off x="622300" y="6337300"/>
            <a:ext cx="2247900" cy="369332"/>
          </a:xfrm>
          <a:prstGeom prst="rect">
            <a:avLst/>
          </a:prstGeom>
          <a:noFill/>
        </p:spPr>
        <p:txBody>
          <a:bodyPr wrap="square" rtlCol="0">
            <a:spAutoFit/>
          </a:bodyPr>
          <a:lstStyle/>
          <a:p>
            <a:r>
              <a:rPr lang="en-US" dirty="0" smtClean="0"/>
              <a:t>Photo Credit</a:t>
            </a:r>
            <a:endParaRPr lang="en-US" dirty="0"/>
          </a:p>
        </p:txBody>
      </p:sp>
      <p:sp>
        <p:nvSpPr>
          <p:cNvPr id="7" name="TextBox 6"/>
          <p:cNvSpPr txBox="1"/>
          <p:nvPr/>
        </p:nvSpPr>
        <p:spPr>
          <a:xfrm>
            <a:off x="285750" y="1930400"/>
            <a:ext cx="2825750" cy="1200329"/>
          </a:xfrm>
          <a:prstGeom prst="rect">
            <a:avLst/>
          </a:prstGeom>
          <a:noFill/>
        </p:spPr>
        <p:txBody>
          <a:bodyPr wrap="square" rtlCol="0">
            <a:spAutoFit/>
          </a:bodyPr>
          <a:lstStyle/>
          <a:p>
            <a:r>
              <a:rPr lang="en-US" dirty="0" smtClean="0"/>
              <a:t>From Left to Right:</a:t>
            </a:r>
          </a:p>
          <a:p>
            <a:r>
              <a:rPr lang="en-US" dirty="0" smtClean="0"/>
              <a:t>Michael </a:t>
            </a:r>
            <a:r>
              <a:rPr lang="en-US" dirty="0" err="1" smtClean="0"/>
              <a:t>Hammerstrom</a:t>
            </a:r>
            <a:r>
              <a:rPr lang="en-US" dirty="0" smtClean="0"/>
              <a:t>, Brad Anderson, Dr. Carole Nash, Dr. Paul </a:t>
            </a:r>
            <a:r>
              <a:rPr lang="en-US" dirty="0" err="1" smtClean="0"/>
              <a:t>Ewell</a:t>
            </a:r>
            <a:endParaRPr lang="en-US" dirty="0" smtClean="0"/>
          </a:p>
        </p:txBody>
      </p:sp>
    </p:spTree>
    <p:extLst>
      <p:ext uri="{BB962C8B-B14F-4D97-AF65-F5344CB8AC3E}">
        <p14:creationId xmlns:p14="http://schemas.microsoft.com/office/powerpoint/2010/main" val="14587604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34" y="114300"/>
            <a:ext cx="8596668" cy="1320800"/>
          </a:xfrm>
        </p:spPr>
        <p:txBody>
          <a:bodyPr/>
          <a:lstStyle/>
          <a:p>
            <a:r>
              <a:rPr lang="en-US" dirty="0" smtClean="0"/>
              <a:t>Hunting Creek Trip</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5314" y="0"/>
            <a:ext cx="2273300" cy="303106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0850" y="2895600"/>
            <a:ext cx="2809875" cy="37465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4113" y="101048"/>
            <a:ext cx="3985687" cy="266810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4208" y="3324225"/>
            <a:ext cx="4423833" cy="3317875"/>
          </a:xfrm>
          <a:prstGeom prst="rect">
            <a:avLst/>
          </a:prstGeom>
        </p:spPr>
      </p:pic>
      <p:pic>
        <p:nvPicPr>
          <p:cNvPr id="12" name="Content Placeholder 11"/>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156634" y="874184"/>
            <a:ext cx="4014610" cy="3010958"/>
          </a:xfr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0201" y="4191000"/>
            <a:ext cx="3577166" cy="2362200"/>
          </a:xfrm>
          <a:prstGeom prst="rect">
            <a:avLst/>
          </a:prstGeom>
        </p:spPr>
      </p:pic>
    </p:spTree>
    <p:extLst>
      <p:ext uri="{BB962C8B-B14F-4D97-AF65-F5344CB8AC3E}">
        <p14:creationId xmlns:p14="http://schemas.microsoft.com/office/powerpoint/2010/main" val="3882073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4090" y="12700"/>
            <a:ext cx="9067219" cy="6858000"/>
          </a:xfrm>
          <a:prstGeom prst="rect">
            <a:avLst/>
          </a:prstGeom>
        </p:spPr>
      </p:pic>
    </p:spTree>
    <p:extLst>
      <p:ext uri="{BB962C8B-B14F-4D97-AF65-F5344CB8AC3E}">
        <p14:creationId xmlns:p14="http://schemas.microsoft.com/office/powerpoint/2010/main" val="19132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4" name="Content Placeholder 3"/>
          <p:cNvSpPr>
            <a:spLocks noGrp="1"/>
          </p:cNvSpPr>
          <p:nvPr>
            <p:ph idx="1"/>
          </p:nvPr>
        </p:nvSpPr>
        <p:spPr>
          <a:xfrm>
            <a:off x="677334" y="2160589"/>
            <a:ext cx="5355166" cy="3880773"/>
          </a:xfrm>
        </p:spPr>
        <p:txBody>
          <a:bodyPr>
            <a:normAutofit fontScale="92500" lnSpcReduction="10000"/>
          </a:bodyPr>
          <a:lstStyle/>
          <a:p>
            <a:r>
              <a:rPr lang="en-US" dirty="0" smtClean="0"/>
              <a:t>Accomack County, Virginia</a:t>
            </a:r>
          </a:p>
          <a:p>
            <a:endParaRPr lang="en-US" dirty="0" smtClean="0"/>
          </a:p>
          <a:p>
            <a:r>
              <a:rPr lang="en-US" dirty="0" smtClean="0"/>
              <a:t>Sea Level Rise (</a:t>
            </a:r>
            <a:r>
              <a:rPr lang="en-US" dirty="0"/>
              <a:t>S</a:t>
            </a:r>
            <a:r>
              <a:rPr lang="en-US" dirty="0" smtClean="0"/>
              <a:t>LR)</a:t>
            </a:r>
          </a:p>
          <a:p>
            <a:endParaRPr lang="en-US" dirty="0" smtClean="0"/>
          </a:p>
          <a:p>
            <a:r>
              <a:rPr lang="en-US" dirty="0" smtClean="0"/>
              <a:t>Shoreline Erosion</a:t>
            </a:r>
          </a:p>
          <a:p>
            <a:endParaRPr lang="en-US" dirty="0"/>
          </a:p>
          <a:p>
            <a:r>
              <a:rPr lang="en-US" dirty="0" smtClean="0"/>
              <a:t>Why were we interested?</a:t>
            </a:r>
          </a:p>
          <a:p>
            <a:pPr lvl="1"/>
            <a:r>
              <a:rPr lang="en-US" dirty="0" smtClean="0"/>
              <a:t>Repercussions of global warming close to home</a:t>
            </a:r>
          </a:p>
          <a:p>
            <a:pPr marL="0" indent="0">
              <a:buNone/>
            </a:pPr>
            <a:endParaRPr lang="en-US" u="sng" dirty="0" smtClean="0"/>
          </a:p>
          <a:p>
            <a:r>
              <a:rPr lang="en-US" u="sng" dirty="0" smtClean="0"/>
              <a:t>Research Question</a:t>
            </a:r>
          </a:p>
          <a:p>
            <a:pPr lvl="1"/>
            <a:r>
              <a:rPr lang="en-US" dirty="0" smtClean="0"/>
              <a:t>How vulnerable is the Accomack County shoreline?</a:t>
            </a:r>
            <a:endParaRPr lang="en-US" dirty="0"/>
          </a:p>
        </p:txBody>
      </p:sp>
      <p:sp>
        <p:nvSpPr>
          <p:cNvPr id="10" name="TextBox 9"/>
          <p:cNvSpPr txBox="1"/>
          <p:nvPr/>
        </p:nvSpPr>
        <p:spPr>
          <a:xfrm>
            <a:off x="6209858" y="5149097"/>
            <a:ext cx="4394200" cy="769441"/>
          </a:xfrm>
          <a:prstGeom prst="rect">
            <a:avLst/>
          </a:prstGeom>
          <a:noFill/>
        </p:spPr>
        <p:txBody>
          <a:bodyPr wrap="square" rtlCol="0">
            <a:spAutoFit/>
          </a:bodyPr>
          <a:lstStyle/>
          <a:p>
            <a:r>
              <a:rPr lang="en-US" sz="1100" dirty="0"/>
              <a:t>Source: </a:t>
            </a:r>
            <a:r>
              <a:rPr lang="en-US" sz="1100" dirty="0">
                <a:hlinkClick r:id="rId3"/>
              </a:rPr>
              <a:t>http://</a:t>
            </a:r>
            <a:r>
              <a:rPr lang="en-US" sz="1100" dirty="0" smtClean="0">
                <a:hlinkClick r:id="rId3"/>
              </a:rPr>
              <a:t>upload.wikimedia.org/wikipedia/commons/thumb/e/e3/Map_of_Virginia_highlighting_Accomack_County.svg/1280px-Map_of_Virginia_highlighting_Accomack_County.svg.png</a:t>
            </a:r>
            <a:r>
              <a:rPr lang="en-US" sz="1100" dirty="0" smtClean="0"/>
              <a:t> </a:t>
            </a:r>
            <a:endParaRPr lang="en-US" sz="110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1660" y="1717715"/>
            <a:ext cx="6271739" cy="2719387"/>
          </a:xfrm>
          <a:prstGeom prst="rect">
            <a:avLst/>
          </a:prstGeom>
        </p:spPr>
      </p:pic>
    </p:spTree>
    <p:extLst>
      <p:ext uri="{BB962C8B-B14F-4D97-AF65-F5344CB8AC3E}">
        <p14:creationId xmlns:p14="http://schemas.microsoft.com/office/powerpoint/2010/main" val="8648688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a:t>
            </a:r>
            <a:r>
              <a:rPr lang="en-US" dirty="0"/>
              <a:t>Accomack </a:t>
            </a:r>
            <a:r>
              <a:rPr lang="en-US" dirty="0" smtClean="0"/>
              <a:t>County</a:t>
            </a:r>
            <a:endParaRPr lang="en-US" dirty="0"/>
          </a:p>
        </p:txBody>
      </p:sp>
      <p:sp>
        <p:nvSpPr>
          <p:cNvPr id="3" name="Text Placeholder 2"/>
          <p:cNvSpPr>
            <a:spLocks noGrp="1"/>
          </p:cNvSpPr>
          <p:nvPr>
            <p:ph type="body" idx="1"/>
          </p:nvPr>
        </p:nvSpPr>
        <p:spPr/>
        <p:txBody>
          <a:bodyPr/>
          <a:lstStyle/>
          <a:p>
            <a:r>
              <a:rPr lang="en-US" dirty="0" smtClean="0"/>
              <a:t>1904 - 2012</a:t>
            </a:r>
            <a:endParaRPr lang="en-US" dirty="0"/>
          </a:p>
        </p:txBody>
      </p:sp>
    </p:spTree>
    <p:extLst>
      <p:ext uri="{BB962C8B-B14F-4D97-AF65-F5344CB8AC3E}">
        <p14:creationId xmlns:p14="http://schemas.microsoft.com/office/powerpoint/2010/main" val="10828522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2469825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9826121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29932753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269895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1517222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Halfmoon</a:t>
            </a:r>
            <a:r>
              <a:rPr lang="en-US" dirty="0" smtClean="0"/>
              <a:t> Island</a:t>
            </a:r>
            <a:endParaRPr lang="en-US" dirty="0"/>
          </a:p>
        </p:txBody>
      </p:sp>
      <p:sp>
        <p:nvSpPr>
          <p:cNvPr id="3" name="Text Placeholder 2"/>
          <p:cNvSpPr>
            <a:spLocks noGrp="1"/>
          </p:cNvSpPr>
          <p:nvPr>
            <p:ph type="body" idx="1"/>
          </p:nvPr>
        </p:nvSpPr>
        <p:spPr/>
        <p:txBody>
          <a:bodyPr/>
          <a:lstStyle/>
          <a:p>
            <a:r>
              <a:rPr lang="en-US" dirty="0" smtClean="0"/>
              <a:t>1904 - 2013</a:t>
            </a:r>
            <a:endParaRPr lang="en-US" dirty="0"/>
          </a:p>
        </p:txBody>
      </p:sp>
    </p:spTree>
    <p:extLst>
      <p:ext uri="{BB962C8B-B14F-4D97-AF65-F5344CB8AC3E}">
        <p14:creationId xmlns:p14="http://schemas.microsoft.com/office/powerpoint/2010/main" val="2315558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10127848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6655198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22929533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Sub-research Questions</a:t>
            </a:r>
            <a:endParaRPr lang="en-US" sz="4400" dirty="0"/>
          </a:p>
        </p:txBody>
      </p:sp>
      <p:sp>
        <p:nvSpPr>
          <p:cNvPr id="3" name="Content Placeholder 2"/>
          <p:cNvSpPr>
            <a:spLocks noGrp="1"/>
          </p:cNvSpPr>
          <p:nvPr>
            <p:ph idx="1"/>
          </p:nvPr>
        </p:nvSpPr>
        <p:spPr>
          <a:xfrm>
            <a:off x="677334" y="2160589"/>
            <a:ext cx="5126566" cy="3880773"/>
          </a:xfrm>
        </p:spPr>
        <p:txBody>
          <a:bodyPr>
            <a:normAutofit/>
          </a:bodyPr>
          <a:lstStyle/>
          <a:p>
            <a:r>
              <a:rPr lang="en-US" sz="2200" dirty="0" smtClean="0"/>
              <a:t>What are Limitations of SLR models?</a:t>
            </a:r>
          </a:p>
          <a:p>
            <a:endParaRPr lang="en-US" sz="2200" dirty="0" smtClean="0"/>
          </a:p>
          <a:p>
            <a:r>
              <a:rPr lang="en-US" sz="2200" dirty="0" smtClean="0"/>
              <a:t>What are the Impacts of SLR and erosion?</a:t>
            </a:r>
          </a:p>
          <a:p>
            <a:pPr marL="0" indent="0">
              <a:buNone/>
            </a:pPr>
            <a:endParaRPr lang="en-US" sz="2200" dirty="0"/>
          </a:p>
          <a:p>
            <a:r>
              <a:rPr lang="en-US" sz="2200" dirty="0" smtClean="0"/>
              <a:t>How much shoreline change has occurred?</a:t>
            </a:r>
          </a:p>
        </p:txBody>
      </p:sp>
    </p:spTree>
    <p:extLst>
      <p:ext uri="{BB962C8B-B14F-4D97-AF65-F5344CB8AC3E}">
        <p14:creationId xmlns:p14="http://schemas.microsoft.com/office/powerpoint/2010/main" val="27157731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6264332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cxnSp>
        <p:nvCxnSpPr>
          <p:cNvPr id="4" name="Straight Connector 3"/>
          <p:cNvCxnSpPr/>
          <p:nvPr/>
        </p:nvCxnSpPr>
        <p:spPr>
          <a:xfrm>
            <a:off x="6388100" y="2997200"/>
            <a:ext cx="381000" cy="584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769100" y="2832100"/>
            <a:ext cx="292100" cy="533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746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12700"/>
            <a:ext cx="8875059" cy="6858000"/>
          </a:xfrm>
          <a:prstGeom prst="rect">
            <a:avLst/>
          </a:prstGeom>
        </p:spPr>
      </p:pic>
      <p:cxnSp>
        <p:nvCxnSpPr>
          <p:cNvPr id="3" name="Straight Connector 2"/>
          <p:cNvCxnSpPr/>
          <p:nvPr/>
        </p:nvCxnSpPr>
        <p:spPr>
          <a:xfrm>
            <a:off x="6299200" y="2971800"/>
            <a:ext cx="381000" cy="584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769100" y="2832100"/>
            <a:ext cx="292100" cy="533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887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4934" y="31173"/>
            <a:ext cx="10198099" cy="6826827"/>
          </a:xfrm>
        </p:spPr>
      </p:pic>
      <p:sp>
        <p:nvSpPr>
          <p:cNvPr id="2" name="Title 1"/>
          <p:cNvSpPr>
            <a:spLocks noGrp="1"/>
          </p:cNvSpPr>
          <p:nvPr>
            <p:ph type="title"/>
          </p:nvPr>
        </p:nvSpPr>
        <p:spPr>
          <a:xfrm>
            <a:off x="524934" y="304800"/>
            <a:ext cx="8596668" cy="1320800"/>
          </a:xfrm>
        </p:spPr>
        <p:txBody>
          <a:bodyPr/>
          <a:lstStyle/>
          <a:p>
            <a:r>
              <a:rPr lang="en-US" dirty="0" smtClean="0"/>
              <a:t>Picture of Half Moon After Sandy</a:t>
            </a:r>
            <a:endParaRPr lang="en-US" dirty="0"/>
          </a:p>
        </p:txBody>
      </p:sp>
      <p:cxnSp>
        <p:nvCxnSpPr>
          <p:cNvPr id="10" name="Straight Connector 9"/>
          <p:cNvCxnSpPr/>
          <p:nvPr/>
        </p:nvCxnSpPr>
        <p:spPr>
          <a:xfrm>
            <a:off x="5740400" y="2882900"/>
            <a:ext cx="165100" cy="1460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4889500" y="2857500"/>
            <a:ext cx="88900" cy="1460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1035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Thorofare</a:t>
            </a:r>
            <a:r>
              <a:rPr lang="en-US" dirty="0" smtClean="0"/>
              <a:t> Hill</a:t>
            </a:r>
            <a:endParaRPr lang="en-US" dirty="0"/>
          </a:p>
        </p:txBody>
      </p:sp>
      <p:sp>
        <p:nvSpPr>
          <p:cNvPr id="5" name="Text Placeholder 4"/>
          <p:cNvSpPr>
            <a:spLocks noGrp="1"/>
          </p:cNvSpPr>
          <p:nvPr>
            <p:ph type="body" idx="1"/>
          </p:nvPr>
        </p:nvSpPr>
        <p:spPr/>
        <p:txBody>
          <a:bodyPr/>
          <a:lstStyle/>
          <a:p>
            <a:r>
              <a:rPr lang="en-US" dirty="0" smtClean="0"/>
              <a:t>Surveyed Island</a:t>
            </a:r>
            <a:endParaRPr lang="en-US" dirty="0"/>
          </a:p>
        </p:txBody>
      </p:sp>
    </p:spTree>
    <p:extLst>
      <p:ext uri="{BB962C8B-B14F-4D97-AF65-F5344CB8AC3E}">
        <p14:creationId xmlns:p14="http://schemas.microsoft.com/office/powerpoint/2010/main" val="3527184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4674464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2949198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13238298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2207832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319304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6400" y="609600"/>
            <a:ext cx="4800599" cy="2679103"/>
          </a:xfrm>
          <a:prstGeom prst="rect">
            <a:avLst/>
          </a:prstGeom>
        </p:spPr>
      </p:pic>
      <p:sp>
        <p:nvSpPr>
          <p:cNvPr id="2" name="Title 1"/>
          <p:cNvSpPr>
            <a:spLocks noGrp="1"/>
          </p:cNvSpPr>
          <p:nvPr>
            <p:ph type="title"/>
          </p:nvPr>
        </p:nvSpPr>
        <p:spPr/>
        <p:txBody>
          <a:bodyPr>
            <a:normAutofit/>
          </a:bodyPr>
          <a:lstStyle/>
          <a:p>
            <a:r>
              <a:rPr lang="en-US" sz="5400" dirty="0" smtClean="0">
                <a:ln w="3175">
                  <a:noFill/>
                </a:ln>
              </a:rPr>
              <a:t>Accomack County</a:t>
            </a:r>
            <a:endParaRPr lang="en-US" sz="5400" dirty="0">
              <a:ln w="3175">
                <a:noFill/>
              </a:ln>
            </a:endParaRPr>
          </a:p>
        </p:txBody>
      </p:sp>
      <p:sp>
        <p:nvSpPr>
          <p:cNvPr id="3" name="Content Placeholder 2"/>
          <p:cNvSpPr>
            <a:spLocks noGrp="1"/>
          </p:cNvSpPr>
          <p:nvPr>
            <p:ph idx="1"/>
          </p:nvPr>
        </p:nvSpPr>
        <p:spPr/>
        <p:txBody>
          <a:bodyPr>
            <a:normAutofit/>
          </a:bodyPr>
          <a:lstStyle/>
          <a:p>
            <a:r>
              <a:rPr lang="en-US" sz="2000" dirty="0" smtClean="0">
                <a:ln w="0"/>
              </a:rPr>
              <a:t>Background of County</a:t>
            </a:r>
          </a:p>
          <a:p>
            <a:pPr lvl="1"/>
            <a:r>
              <a:rPr lang="en-US" sz="1800" dirty="0" smtClean="0">
                <a:ln w="0"/>
              </a:rPr>
              <a:t>Population (2013): 33,148</a:t>
            </a:r>
          </a:p>
          <a:p>
            <a:pPr lvl="1"/>
            <a:r>
              <a:rPr lang="en-US" sz="1800" dirty="0" smtClean="0">
                <a:ln w="0"/>
              </a:rPr>
              <a:t>Total Land Area: 449.50 Square Miles</a:t>
            </a:r>
            <a:endParaRPr lang="en-US" sz="2000" dirty="0" smtClean="0">
              <a:ln w="0"/>
            </a:endParaRPr>
          </a:p>
          <a:p>
            <a:endParaRPr lang="en-US" sz="2000" dirty="0" smtClean="0">
              <a:ln w="0"/>
            </a:endParaRPr>
          </a:p>
          <a:p>
            <a:r>
              <a:rPr lang="en-US" sz="2000" dirty="0" smtClean="0">
                <a:ln w="0"/>
              </a:rPr>
              <a:t>Large Marshland Habitat</a:t>
            </a:r>
          </a:p>
          <a:p>
            <a:pPr marL="0" indent="0">
              <a:buNone/>
            </a:pPr>
            <a:endParaRPr lang="en-US" sz="2000" dirty="0">
              <a:ln w="0"/>
            </a:endParaRPr>
          </a:p>
          <a:p>
            <a:r>
              <a:rPr lang="en-US" sz="2000" dirty="0" smtClean="0">
                <a:ln w="0"/>
              </a:rPr>
              <a:t>Historic Fishing/Waterman County</a:t>
            </a:r>
            <a:endParaRPr lang="en-US" sz="2000" dirty="0">
              <a:ln w="0"/>
            </a:endParaRPr>
          </a:p>
          <a:p>
            <a:endParaRPr lang="en-US" sz="2000" u="sng" dirty="0" smtClean="0">
              <a:ln w="0"/>
            </a:endParaRPr>
          </a:p>
          <a:p>
            <a:endParaRPr lang="en-US" dirty="0" smtClean="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6399" y="3664745"/>
            <a:ext cx="4800599" cy="2984500"/>
          </a:xfrm>
          <a:prstGeom prst="rect">
            <a:avLst/>
          </a:prstGeom>
        </p:spPr>
      </p:pic>
    </p:spTree>
    <p:extLst>
      <p:ext uri="{BB962C8B-B14F-4D97-AF65-F5344CB8AC3E}">
        <p14:creationId xmlns:p14="http://schemas.microsoft.com/office/powerpoint/2010/main" val="1109301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cxnSp>
        <p:nvCxnSpPr>
          <p:cNvPr id="7" name="Straight Arrow Connector 6"/>
          <p:cNvCxnSpPr/>
          <p:nvPr/>
        </p:nvCxnSpPr>
        <p:spPr>
          <a:xfrm flipV="1">
            <a:off x="3644900" y="2908300"/>
            <a:ext cx="2133600" cy="88900"/>
          </a:xfrm>
          <a:prstGeom prst="straightConnector1">
            <a:avLst/>
          </a:prstGeom>
          <a:ln w="57150">
            <a:solidFill>
              <a:srgbClr val="FF5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3226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900" y="130359"/>
            <a:ext cx="9918700" cy="6639791"/>
          </a:xfrm>
          <a:prstGeom prst="rect">
            <a:avLst/>
          </a:prstGeom>
        </p:spPr>
      </p:pic>
      <p:cxnSp>
        <p:nvCxnSpPr>
          <p:cNvPr id="11" name="Straight Arrow Connector 10"/>
          <p:cNvCxnSpPr/>
          <p:nvPr/>
        </p:nvCxnSpPr>
        <p:spPr>
          <a:xfrm>
            <a:off x="1295400" y="2732704"/>
            <a:ext cx="1955800" cy="2258396"/>
          </a:xfrm>
          <a:prstGeom prst="straightConnector1">
            <a:avLst/>
          </a:prstGeom>
          <a:ln w="57150">
            <a:solidFill>
              <a:srgbClr val="FF5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1595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Direct Shoreline Erosion</a:t>
            </a:r>
            <a:endParaRPr lang="en-US" dirty="0"/>
          </a:p>
        </p:txBody>
      </p:sp>
      <p:pic>
        <p:nvPicPr>
          <p:cNvPr id="8" name="Content Placeholder 7"/>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6610" b="16610"/>
          <a:stretch>
            <a:fillRect/>
          </a:stretch>
        </p:blipFill>
        <p:spPr/>
      </p:pic>
      <p:sp>
        <p:nvSpPr>
          <p:cNvPr id="7" name="Text Placeholder 6"/>
          <p:cNvSpPr>
            <a:spLocks noGrp="1"/>
          </p:cNvSpPr>
          <p:nvPr>
            <p:ph type="body" sz="half" idx="2"/>
          </p:nvPr>
        </p:nvSpPr>
        <p:spPr/>
        <p:txBody>
          <a:bodyPr>
            <a:normAutofit/>
          </a:bodyPr>
          <a:lstStyle/>
          <a:p>
            <a:r>
              <a:rPr lang="en-US" sz="1600" dirty="0" smtClean="0"/>
              <a:t>Soil layer undercut from erosion</a:t>
            </a:r>
            <a:endParaRPr lang="en-US" sz="1600" dirty="0"/>
          </a:p>
        </p:txBody>
      </p:sp>
    </p:spTree>
    <p:extLst>
      <p:ext uri="{BB962C8B-B14F-4D97-AF65-F5344CB8AC3E}">
        <p14:creationId xmlns:p14="http://schemas.microsoft.com/office/powerpoint/2010/main" val="35480472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Jack’s Island</a:t>
            </a:r>
            <a:endParaRPr lang="en-US" dirty="0"/>
          </a:p>
        </p:txBody>
      </p:sp>
      <p:sp>
        <p:nvSpPr>
          <p:cNvPr id="3" name="Text Placeholder 2"/>
          <p:cNvSpPr>
            <a:spLocks noGrp="1"/>
          </p:cNvSpPr>
          <p:nvPr>
            <p:ph type="body" idx="1"/>
          </p:nvPr>
        </p:nvSpPr>
        <p:spPr/>
        <p:txBody>
          <a:bodyPr/>
          <a:lstStyle/>
          <a:p>
            <a:r>
              <a:rPr lang="en-US" dirty="0" smtClean="0"/>
              <a:t>1904 - 2012</a:t>
            </a:r>
            <a:endParaRPr lang="en-US" dirty="0"/>
          </a:p>
        </p:txBody>
      </p:sp>
    </p:spTree>
    <p:extLst>
      <p:ext uri="{BB962C8B-B14F-4D97-AF65-F5344CB8AC3E}">
        <p14:creationId xmlns:p14="http://schemas.microsoft.com/office/powerpoint/2010/main" val="4405047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
        <p:nvSpPr>
          <p:cNvPr id="4" name="TextBox 3"/>
          <p:cNvSpPr txBox="1"/>
          <p:nvPr/>
        </p:nvSpPr>
        <p:spPr>
          <a:xfrm>
            <a:off x="1" y="835572"/>
            <a:ext cx="1860330" cy="1477328"/>
          </a:xfrm>
          <a:prstGeom prst="rect">
            <a:avLst/>
          </a:prstGeom>
          <a:noFill/>
        </p:spPr>
        <p:txBody>
          <a:bodyPr wrap="square" rtlCol="0">
            <a:spAutoFit/>
          </a:bodyPr>
          <a:lstStyle/>
          <a:p>
            <a:r>
              <a:rPr lang="en-US" dirty="0" smtClean="0"/>
              <a:t>Archaeological sites documented less than 20 years ago</a:t>
            </a:r>
            <a:endParaRPr lang="en-US" dirty="0"/>
          </a:p>
        </p:txBody>
      </p:sp>
    </p:spTree>
    <p:extLst>
      <p:ext uri="{BB962C8B-B14F-4D97-AF65-F5344CB8AC3E}">
        <p14:creationId xmlns:p14="http://schemas.microsoft.com/office/powerpoint/2010/main" val="38308002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19861726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13305949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8879676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8731453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25400"/>
            <a:ext cx="8875059" cy="6858000"/>
          </a:xfrm>
          <a:prstGeom prst="rect">
            <a:avLst/>
          </a:prstGeom>
        </p:spPr>
      </p:pic>
      <p:sp>
        <p:nvSpPr>
          <p:cNvPr id="3" name="Rectangle 2"/>
          <p:cNvSpPr/>
          <p:nvPr/>
        </p:nvSpPr>
        <p:spPr>
          <a:xfrm>
            <a:off x="4775200" y="2501900"/>
            <a:ext cx="1714500" cy="1549400"/>
          </a:xfrm>
          <a:prstGeom prst="rect">
            <a:avLst/>
          </a:prstGeom>
          <a:noFill/>
          <a:ln w="381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999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Areas of Interest</a:t>
            </a:r>
            <a:endParaRPr lang="en-US" dirty="0"/>
          </a:p>
        </p:txBody>
      </p:sp>
      <p:sp>
        <p:nvSpPr>
          <p:cNvPr id="3" name="Content Placeholder 2"/>
          <p:cNvSpPr>
            <a:spLocks noGrp="1"/>
          </p:cNvSpPr>
          <p:nvPr>
            <p:ph idx="1"/>
          </p:nvPr>
        </p:nvSpPr>
        <p:spPr/>
        <p:txBody>
          <a:bodyPr/>
          <a:lstStyle/>
          <a:p>
            <a:r>
              <a:rPr lang="en-US" dirty="0" err="1" smtClean="0"/>
              <a:t>Saxis</a:t>
            </a:r>
            <a:r>
              <a:rPr lang="en-US" dirty="0" smtClean="0"/>
              <a:t> Island</a:t>
            </a:r>
          </a:p>
          <a:p>
            <a:endParaRPr lang="en-US" dirty="0"/>
          </a:p>
          <a:p>
            <a:endParaRPr lang="en-US" dirty="0" smtClean="0"/>
          </a:p>
          <a:p>
            <a:endParaRPr lang="en-US" dirty="0"/>
          </a:p>
          <a:p>
            <a:r>
              <a:rPr lang="en-US" dirty="0" smtClean="0"/>
              <a:t>Hunting Creek</a:t>
            </a:r>
            <a:endParaRPr lang="en-US" dirty="0"/>
          </a:p>
        </p:txBody>
      </p:sp>
      <p:pic>
        <p:nvPicPr>
          <p:cNvPr id="13" name="Picture 12"/>
          <p:cNvPicPr>
            <a:picLocks noChangeAspect="1"/>
          </p:cNvPicPr>
          <p:nvPr/>
        </p:nvPicPr>
        <p:blipFill>
          <a:blip r:embed="rId3"/>
          <a:stretch>
            <a:fillRect/>
          </a:stretch>
        </p:blipFill>
        <p:spPr>
          <a:xfrm>
            <a:off x="6427701" y="457200"/>
            <a:ext cx="5135000" cy="6186487"/>
          </a:xfrm>
          <a:prstGeom prst="rect">
            <a:avLst/>
          </a:prstGeom>
        </p:spPr>
      </p:pic>
      <p:cxnSp>
        <p:nvCxnSpPr>
          <p:cNvPr id="7" name="Straight Arrow Connector 6"/>
          <p:cNvCxnSpPr/>
          <p:nvPr/>
        </p:nvCxnSpPr>
        <p:spPr>
          <a:xfrm flipV="1">
            <a:off x="3048000" y="2013875"/>
            <a:ext cx="5765800" cy="348325"/>
          </a:xfrm>
          <a:prstGeom prst="straightConnector1">
            <a:avLst/>
          </a:prstGeom>
          <a:ln w="38100">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429000" y="2552700"/>
            <a:ext cx="5626100" cy="1366175"/>
          </a:xfrm>
          <a:prstGeom prst="straightConnector1">
            <a:avLst/>
          </a:prstGeom>
          <a:ln w="38100">
            <a:solidFill>
              <a:srgbClr val="FF5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9818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ular Callout 3"/>
          <p:cNvSpPr/>
          <p:nvPr/>
        </p:nvSpPr>
        <p:spPr>
          <a:xfrm>
            <a:off x="2115670" y="5591265"/>
            <a:ext cx="1574800" cy="765048"/>
          </a:xfrm>
          <a:prstGeom prst="wedgeRectCallout">
            <a:avLst>
              <a:gd name="adj1" fmla="val 171909"/>
              <a:gd name="adj2" fmla="val -24460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 name="TextBox 2"/>
          <p:cNvSpPr txBox="1"/>
          <p:nvPr/>
        </p:nvSpPr>
        <p:spPr>
          <a:xfrm>
            <a:off x="2306170" y="5773734"/>
            <a:ext cx="1193800" cy="400110"/>
          </a:xfrm>
          <a:prstGeom prst="rect">
            <a:avLst/>
          </a:prstGeom>
          <a:noFill/>
        </p:spPr>
        <p:txBody>
          <a:bodyPr wrap="square" rtlCol="0">
            <a:spAutoFit/>
          </a:bodyPr>
          <a:lstStyle/>
          <a:p>
            <a:r>
              <a:rPr lang="en-US" sz="2000" dirty="0" smtClean="0">
                <a:ln w="0"/>
                <a:effectLst>
                  <a:outerShdw blurRad="38100" dist="19050" dir="2700000" algn="tl" rotWithShape="0">
                    <a:schemeClr val="dk1">
                      <a:alpha val="40000"/>
                    </a:schemeClr>
                  </a:outerShdw>
                </a:effectLst>
              </a:rPr>
              <a:t>150 Feet!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cxnSp>
        <p:nvCxnSpPr>
          <p:cNvPr id="7" name="Straight Connector 6"/>
          <p:cNvCxnSpPr/>
          <p:nvPr/>
        </p:nvCxnSpPr>
        <p:spPr>
          <a:xfrm flipV="1">
            <a:off x="6654800" y="3657600"/>
            <a:ext cx="774700" cy="63500"/>
          </a:xfrm>
          <a:prstGeom prst="line">
            <a:avLst/>
          </a:prstGeom>
        </p:spPr>
        <p:style>
          <a:lnRef idx="3">
            <a:schemeClr val="accent2"/>
          </a:lnRef>
          <a:fillRef idx="0">
            <a:schemeClr val="accent2"/>
          </a:fillRef>
          <a:effectRef idx="2">
            <a:schemeClr val="accent2"/>
          </a:effectRef>
          <a:fontRef idx="minor">
            <a:schemeClr val="tx1"/>
          </a:fontRef>
        </p:style>
      </p:cxnSp>
      <p:sp>
        <p:nvSpPr>
          <p:cNvPr id="12" name="Rectangular Callout 11"/>
          <p:cNvSpPr/>
          <p:nvPr/>
        </p:nvSpPr>
        <p:spPr>
          <a:xfrm>
            <a:off x="4864100" y="4813816"/>
            <a:ext cx="1111478" cy="647700"/>
          </a:xfrm>
          <a:prstGeom prst="wedgeRectCallout">
            <a:avLst>
              <a:gd name="adj1" fmla="val 141036"/>
              <a:gd name="adj2" fmla="val -2120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150 Feet!</a:t>
            </a:r>
            <a:endParaRPr lang="en-US" dirty="0"/>
          </a:p>
        </p:txBody>
      </p:sp>
    </p:spTree>
    <p:extLst>
      <p:ext uri="{BB962C8B-B14F-4D97-AF65-F5344CB8AC3E}">
        <p14:creationId xmlns:p14="http://schemas.microsoft.com/office/powerpoint/2010/main" val="37188320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88944" y="4372718"/>
            <a:ext cx="6059856" cy="538609"/>
          </a:xfrm>
          <a:prstGeom prst="rect">
            <a:avLst/>
          </a:prstGeom>
          <a:noFill/>
        </p:spPr>
        <p:txBody>
          <a:bodyPr wrap="square" rtlCol="0">
            <a:spAutoFit/>
          </a:bodyPr>
          <a:lstStyle/>
          <a:p>
            <a:r>
              <a:rPr lang="en-US" dirty="0" smtClean="0"/>
              <a:t>Source: </a:t>
            </a:r>
            <a:r>
              <a:rPr lang="en-US" sz="1100" i="1" dirty="0" err="1" smtClean="0"/>
              <a:t>Geoarchaeological</a:t>
            </a:r>
            <a:r>
              <a:rPr lang="en-US" sz="1100" i="1" dirty="0" smtClean="0"/>
              <a:t> Proxies for Late Holocene Sea level Rise: A Test of Middle Atlantic Marine transgression model, Darrin Lowery, </a:t>
            </a:r>
            <a:r>
              <a:rPr lang="en-US" sz="1100" i="1" dirty="0" err="1" smtClean="0"/>
              <a:t>Ph.D</a:t>
            </a:r>
            <a:endParaRPr lang="en-US" sz="1100" i="1" dirty="0"/>
          </a:p>
        </p:txBody>
      </p:sp>
      <p:sp>
        <p:nvSpPr>
          <p:cNvPr id="5" name="Title 4"/>
          <p:cNvSpPr>
            <a:spLocks noGrp="1"/>
          </p:cNvSpPr>
          <p:nvPr>
            <p:ph type="title"/>
          </p:nvPr>
        </p:nvSpPr>
        <p:spPr/>
        <p:txBody>
          <a:bodyPr/>
          <a:lstStyle/>
          <a:p>
            <a:r>
              <a:rPr lang="en-US" dirty="0" smtClean="0"/>
              <a:t>Illustration of Shoreline Erosion &amp; SLR</a:t>
            </a:r>
            <a:endParaRPr lang="en-US" dirty="0"/>
          </a:p>
        </p:txBody>
      </p:sp>
      <p:sp>
        <p:nvSpPr>
          <p:cNvPr id="8" name="Text Placeholder 7"/>
          <p:cNvSpPr>
            <a:spLocks noGrp="1"/>
          </p:cNvSpPr>
          <p:nvPr>
            <p:ph type="body" sz="half" idx="2"/>
          </p:nvPr>
        </p:nvSpPr>
        <p:spPr>
          <a:xfrm>
            <a:off x="677334" y="5367338"/>
            <a:ext cx="8596667" cy="1198562"/>
          </a:xfrm>
        </p:spPr>
        <p:txBody>
          <a:bodyPr>
            <a:normAutofit/>
          </a:bodyPr>
          <a:lstStyle/>
          <a:p>
            <a:r>
              <a:rPr lang="en-US" sz="1600" dirty="0" smtClean="0"/>
              <a:t>As Sea Level Rises:</a:t>
            </a:r>
          </a:p>
          <a:p>
            <a:r>
              <a:rPr lang="en-US" sz="1600" dirty="0"/>
              <a:t>	</a:t>
            </a:r>
            <a:r>
              <a:rPr lang="en-US" sz="1600" dirty="0" smtClean="0"/>
              <a:t> Destruction of the Bank and Marshland</a:t>
            </a:r>
          </a:p>
          <a:p>
            <a:r>
              <a:rPr lang="en-US" sz="1600" dirty="0"/>
              <a:t>	</a:t>
            </a:r>
            <a:r>
              <a:rPr lang="en-US" sz="1600" dirty="0" smtClean="0"/>
              <a:t>Uprooting of Trees</a:t>
            </a:r>
            <a:endParaRPr lang="en-US" sz="1600" dirty="0"/>
          </a:p>
        </p:txBody>
      </p:sp>
      <p:pic>
        <p:nvPicPr>
          <p:cNvPr id="9" name="Picture Placeholder 8"/>
          <p:cNvPicPr>
            <a:picLocks noGrp="1" noChangeAspect="1"/>
          </p:cNvPicPr>
          <p:nvPr>
            <p:ph type="pic" idx="1"/>
          </p:nvPr>
        </p:nvPicPr>
        <p:blipFill>
          <a:blip r:embed="rId3">
            <a:extLst>
              <a:ext uri="{28A0092B-C50C-407E-A947-70E740481C1C}">
                <a14:useLocalDpi xmlns:a14="http://schemas.microsoft.com/office/drawing/2010/main" val="0"/>
              </a:ext>
            </a:extLst>
          </a:blip>
          <a:srcRect l="813" r="813"/>
          <a:stretch>
            <a:fillRect/>
          </a:stretch>
        </p:blipFill>
        <p:spPr bwMode="auto">
          <a:xfrm>
            <a:off x="279880" y="135258"/>
            <a:ext cx="9472361" cy="42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76840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2800" dirty="0" smtClean="0"/>
              <a:t>Bank Erosion</a:t>
            </a:r>
            <a:endParaRPr lang="en-US" sz="2800" dirty="0"/>
          </a:p>
        </p:txBody>
      </p:sp>
      <p:sp>
        <p:nvSpPr>
          <p:cNvPr id="10" name="Text Placeholder 9"/>
          <p:cNvSpPr>
            <a:spLocks noGrp="1"/>
          </p:cNvSpPr>
          <p:nvPr>
            <p:ph type="body" sz="half" idx="2"/>
          </p:nvPr>
        </p:nvSpPr>
        <p:spPr>
          <a:xfrm>
            <a:off x="677334" y="5367338"/>
            <a:ext cx="8596667" cy="1046162"/>
          </a:xfrm>
        </p:spPr>
        <p:txBody>
          <a:bodyPr>
            <a:normAutofit/>
          </a:bodyPr>
          <a:lstStyle/>
          <a:p>
            <a:r>
              <a:rPr lang="en-US" sz="1800" dirty="0" smtClean="0"/>
              <a:t>Aeolian soil Layers from the Pleistocene and Holocene</a:t>
            </a:r>
          </a:p>
          <a:p>
            <a:endParaRPr lang="en-US" sz="1600" dirty="0"/>
          </a:p>
        </p:txBody>
      </p:sp>
      <p:pic>
        <p:nvPicPr>
          <p:cNvPr id="11" name="Picture Placeholder 10"/>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6592" b="16592"/>
          <a:stretch>
            <a:fillRect/>
          </a:stretch>
        </p:blipFill>
        <p:spPr>
          <a:xfrm>
            <a:off x="388115" y="162117"/>
            <a:ext cx="9886185" cy="4422583"/>
          </a:xfrm>
          <a:prstGeom prst="rect">
            <a:avLst/>
          </a:prstGeom>
        </p:spPr>
      </p:pic>
    </p:spTree>
    <p:extLst>
      <p:ext uri="{BB962C8B-B14F-4D97-AF65-F5344CB8AC3E}">
        <p14:creationId xmlns:p14="http://schemas.microsoft.com/office/powerpoint/2010/main" val="31218943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296334" y="1169989"/>
            <a:ext cx="1900766" cy="388077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
        <p:nvSpPr>
          <p:cNvPr id="4" name="Title 3"/>
          <p:cNvSpPr>
            <a:spLocks noGrp="1"/>
          </p:cNvSpPr>
          <p:nvPr>
            <p:ph type="title"/>
          </p:nvPr>
        </p:nvSpPr>
        <p:spPr/>
        <p:txBody>
          <a:bodyPr>
            <a:normAutofit/>
          </a:bodyPr>
          <a:lstStyle/>
          <a:p>
            <a:r>
              <a:rPr lang="en-US" sz="2800" dirty="0" smtClean="0"/>
              <a:t>Destruction of Vegetation</a:t>
            </a:r>
            <a:endParaRPr lang="en-US" sz="2800" dirty="0"/>
          </a:p>
        </p:txBody>
      </p:sp>
      <p:sp>
        <p:nvSpPr>
          <p:cNvPr id="6" name="Text Placeholder 5"/>
          <p:cNvSpPr>
            <a:spLocks noGrp="1"/>
          </p:cNvSpPr>
          <p:nvPr>
            <p:ph type="body" sz="half" idx="2"/>
          </p:nvPr>
        </p:nvSpPr>
        <p:spPr/>
        <p:txBody>
          <a:bodyPr>
            <a:normAutofit/>
          </a:bodyPr>
          <a:lstStyle/>
          <a:p>
            <a:r>
              <a:rPr lang="en-US" sz="1800" dirty="0" smtClean="0"/>
              <a:t>Uprooted Trees and the underlying sand layer </a:t>
            </a:r>
            <a:endParaRPr lang="en-US" sz="1800" dirty="0"/>
          </a:p>
        </p:txBody>
      </p:sp>
      <p:pic>
        <p:nvPicPr>
          <p:cNvPr id="7" name="Picture Placeholder 6"/>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6572" b="16572"/>
          <a:stretch>
            <a:fillRect/>
          </a:stretch>
        </p:blipFill>
        <p:spPr>
          <a:xfrm>
            <a:off x="296334" y="222712"/>
            <a:ext cx="9879516" cy="4419600"/>
          </a:xfrm>
          <a:prstGeom prst="rect">
            <a:avLst/>
          </a:prstGeom>
        </p:spPr>
      </p:pic>
    </p:spTree>
    <p:extLst>
      <p:ext uri="{BB962C8B-B14F-4D97-AF65-F5344CB8AC3E}">
        <p14:creationId xmlns:p14="http://schemas.microsoft.com/office/powerpoint/2010/main" val="5114337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Soil Erosion </a:t>
            </a:r>
            <a:endParaRPr lang="en-US" dirty="0"/>
          </a:p>
        </p:txBody>
      </p:sp>
      <p:sp>
        <p:nvSpPr>
          <p:cNvPr id="5" name="Text Placeholder 4"/>
          <p:cNvSpPr>
            <a:spLocks noGrp="1"/>
          </p:cNvSpPr>
          <p:nvPr>
            <p:ph type="body" sz="half" idx="2"/>
          </p:nvPr>
        </p:nvSpPr>
        <p:spPr/>
        <p:txBody>
          <a:bodyPr>
            <a:normAutofit/>
          </a:bodyPr>
          <a:lstStyle/>
          <a:p>
            <a:r>
              <a:rPr lang="en-US" sz="1800" dirty="0" smtClean="0"/>
              <a:t>Soil washing out into the Creek</a:t>
            </a:r>
            <a:endParaRPr lang="en-US" sz="1800" dirty="0"/>
          </a:p>
        </p:txBody>
      </p:sp>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6572" b="16572"/>
          <a:stretch>
            <a:fillRect/>
          </a:stretch>
        </p:blipFill>
        <p:spPr>
          <a:xfrm>
            <a:off x="677334" y="129457"/>
            <a:ext cx="10092266" cy="4514774"/>
          </a:xfrm>
          <a:prstGeom prst="rect">
            <a:avLst/>
          </a:prstGeom>
        </p:spPr>
      </p:pic>
    </p:spTree>
    <p:extLst>
      <p:ext uri="{BB962C8B-B14F-4D97-AF65-F5344CB8AC3E}">
        <p14:creationId xmlns:p14="http://schemas.microsoft.com/office/powerpoint/2010/main" val="3646252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Dix Cove</a:t>
            </a:r>
            <a:endParaRPr lang="en-US" dirty="0"/>
          </a:p>
        </p:txBody>
      </p:sp>
      <p:sp>
        <p:nvSpPr>
          <p:cNvPr id="3" name="Text Placeholder 2"/>
          <p:cNvSpPr>
            <a:spLocks noGrp="1"/>
          </p:cNvSpPr>
          <p:nvPr>
            <p:ph type="body" idx="1"/>
          </p:nvPr>
        </p:nvSpPr>
        <p:spPr/>
        <p:txBody>
          <a:bodyPr/>
          <a:lstStyle/>
          <a:p>
            <a:r>
              <a:rPr lang="en-US" dirty="0" smtClean="0"/>
              <a:t>1904 - 2012</a:t>
            </a:r>
            <a:endParaRPr lang="en-US" dirty="0"/>
          </a:p>
        </p:txBody>
      </p:sp>
    </p:spTree>
    <p:extLst>
      <p:ext uri="{BB962C8B-B14F-4D97-AF65-F5344CB8AC3E}">
        <p14:creationId xmlns:p14="http://schemas.microsoft.com/office/powerpoint/2010/main" val="5465212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
        <p:nvSpPr>
          <p:cNvPr id="2" name="Rectangle 1"/>
          <p:cNvSpPr/>
          <p:nvPr/>
        </p:nvSpPr>
        <p:spPr>
          <a:xfrm>
            <a:off x="6591300" y="3822700"/>
            <a:ext cx="1028700" cy="571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3169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15173852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2699" y="206874"/>
            <a:ext cx="9404429" cy="6295526"/>
          </a:xfrm>
          <a:prstGeom prst="rect">
            <a:avLst/>
          </a:prstGeom>
        </p:spPr>
      </p:pic>
      <p:sp>
        <p:nvSpPr>
          <p:cNvPr id="4" name="Oval 3"/>
          <p:cNvSpPr/>
          <p:nvPr/>
        </p:nvSpPr>
        <p:spPr>
          <a:xfrm>
            <a:off x="6061113" y="3176837"/>
            <a:ext cx="215900" cy="228600"/>
          </a:xfrm>
          <a:prstGeom prst="ellipse">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21300" y="2573071"/>
            <a:ext cx="1727200" cy="369332"/>
          </a:xfrm>
          <a:prstGeom prst="rect">
            <a:avLst/>
          </a:prstGeom>
          <a:solidFill>
            <a:schemeClr val="bg1"/>
          </a:solidFill>
        </p:spPr>
        <p:txBody>
          <a:bodyPr wrap="square" rtlCol="0">
            <a:spAutoFit/>
          </a:bodyPr>
          <a:lstStyle/>
          <a:p>
            <a:r>
              <a:rPr lang="en-US" dirty="0" smtClean="0">
                <a:solidFill>
                  <a:srgbClr val="FF0000"/>
                </a:solidFill>
              </a:rPr>
              <a:t>Site: 44AC0495</a:t>
            </a:r>
            <a:endParaRPr lang="en-US" dirty="0">
              <a:solidFill>
                <a:srgbClr val="FF0000"/>
              </a:solidFill>
            </a:endParaRPr>
          </a:p>
        </p:txBody>
      </p:sp>
      <p:cxnSp>
        <p:nvCxnSpPr>
          <p:cNvPr id="9" name="Straight Arrow Connector 8"/>
          <p:cNvCxnSpPr/>
          <p:nvPr/>
        </p:nvCxnSpPr>
        <p:spPr>
          <a:xfrm flipV="1">
            <a:off x="5892800" y="3405437"/>
            <a:ext cx="266700" cy="16237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57750" y="4032653"/>
            <a:ext cx="927100" cy="369332"/>
          </a:xfrm>
          <a:prstGeom prst="rect">
            <a:avLst/>
          </a:prstGeom>
          <a:solidFill>
            <a:schemeClr val="bg1"/>
          </a:solidFill>
        </p:spPr>
        <p:txBody>
          <a:bodyPr wrap="square" rtlCol="0">
            <a:spAutoFit/>
          </a:bodyPr>
          <a:lstStyle/>
          <a:p>
            <a:r>
              <a:rPr lang="en-US" dirty="0" smtClean="0">
                <a:solidFill>
                  <a:srgbClr val="FF0000"/>
                </a:solidFill>
              </a:rPr>
              <a:t>81 feet</a:t>
            </a:r>
            <a:endParaRPr lang="en-US" dirty="0">
              <a:solidFill>
                <a:srgbClr val="FF0000"/>
              </a:solidFill>
            </a:endParaRPr>
          </a:p>
        </p:txBody>
      </p:sp>
    </p:spTree>
    <p:extLst>
      <p:ext uri="{BB962C8B-B14F-4D97-AF65-F5344CB8AC3E}">
        <p14:creationId xmlns:p14="http://schemas.microsoft.com/office/powerpoint/2010/main" val="34504644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Direct Bank Erosion </a:t>
            </a:r>
            <a:endParaRPr lang="en-US" dirty="0"/>
          </a:p>
        </p:txBody>
      </p:sp>
      <p:sp>
        <p:nvSpPr>
          <p:cNvPr id="5" name="Text Placeholder 4"/>
          <p:cNvSpPr>
            <a:spLocks noGrp="1"/>
          </p:cNvSpPr>
          <p:nvPr>
            <p:ph type="body" sz="half" idx="2"/>
          </p:nvPr>
        </p:nvSpPr>
        <p:spPr/>
        <p:txBody>
          <a:bodyPr>
            <a:normAutofit/>
          </a:bodyPr>
          <a:lstStyle/>
          <a:p>
            <a:r>
              <a:rPr lang="en-US" sz="1800" dirty="0" smtClean="0"/>
              <a:t>Destruction of bulkhead</a:t>
            </a:r>
          </a:p>
          <a:p>
            <a:endParaRPr lang="en-US" sz="1600" dirty="0"/>
          </a:p>
        </p:txBody>
      </p:sp>
      <p:pic>
        <p:nvPicPr>
          <p:cNvPr id="6" name="Picture Placeholder 5"/>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6572" b="16572"/>
          <a:stretch>
            <a:fillRect/>
          </a:stretch>
        </p:blipFill>
        <p:spPr>
          <a:prstGeom prst="rect">
            <a:avLst/>
          </a:prstGeom>
        </p:spPr>
      </p:pic>
    </p:spTree>
    <p:extLst>
      <p:ext uri="{BB962C8B-B14F-4D97-AF65-F5344CB8AC3E}">
        <p14:creationId xmlns:p14="http://schemas.microsoft.com/office/powerpoint/2010/main" val="15591703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Sea Level Rise (SLR)</a:t>
            </a:r>
            <a:endParaRPr lang="en-US" sz="4400" dirty="0"/>
          </a:p>
        </p:txBody>
      </p:sp>
      <p:sp>
        <p:nvSpPr>
          <p:cNvPr id="3" name="Content Placeholder 2"/>
          <p:cNvSpPr>
            <a:spLocks noGrp="1"/>
          </p:cNvSpPr>
          <p:nvPr>
            <p:ph idx="1"/>
          </p:nvPr>
        </p:nvSpPr>
        <p:spPr>
          <a:xfrm>
            <a:off x="677334" y="2160589"/>
            <a:ext cx="6472766" cy="3880773"/>
          </a:xfrm>
        </p:spPr>
        <p:txBody>
          <a:bodyPr>
            <a:normAutofit/>
          </a:bodyPr>
          <a:lstStyle/>
          <a:p>
            <a:r>
              <a:rPr lang="en-US" sz="2600" dirty="0" smtClean="0"/>
              <a:t>Holocene </a:t>
            </a:r>
            <a:r>
              <a:rPr lang="en-US" sz="2600" dirty="0"/>
              <a:t>(~11,700 </a:t>
            </a:r>
            <a:r>
              <a:rPr lang="en-US" sz="2600" dirty="0" smtClean="0"/>
              <a:t>years ago)</a:t>
            </a:r>
          </a:p>
          <a:p>
            <a:pPr lvl="1"/>
            <a:r>
              <a:rPr lang="en-US" sz="2400" dirty="0" err="1" smtClean="0"/>
              <a:t>Anthropocene</a:t>
            </a:r>
            <a:endParaRPr lang="en-US" sz="2400" dirty="0" smtClean="0"/>
          </a:p>
          <a:p>
            <a:endParaRPr lang="en-US" sz="2800" dirty="0" smtClean="0"/>
          </a:p>
          <a:p>
            <a:r>
              <a:rPr lang="en-US" sz="2800" dirty="0" err="1" smtClean="0"/>
              <a:t>Eustatic</a:t>
            </a:r>
            <a:r>
              <a:rPr lang="en-US" sz="2800" dirty="0" smtClean="0"/>
              <a:t> Sea Level Change</a:t>
            </a:r>
          </a:p>
          <a:p>
            <a:r>
              <a:rPr lang="en-US" sz="2800" dirty="0" err="1" smtClean="0"/>
              <a:t>Isostatic</a:t>
            </a:r>
            <a:r>
              <a:rPr lang="en-US" sz="2800" dirty="0" smtClean="0"/>
              <a:t>/Relative Sea Level Change</a:t>
            </a:r>
          </a:p>
          <a:p>
            <a:pPr lvl="1"/>
            <a:r>
              <a:rPr lang="en-US" sz="2600" dirty="0" err="1" smtClean="0"/>
              <a:t>Isostatic</a:t>
            </a:r>
            <a:r>
              <a:rPr lang="en-US" sz="2600" dirty="0" smtClean="0"/>
              <a:t> Rebound</a:t>
            </a:r>
          </a:p>
          <a:p>
            <a:endParaRPr lang="en-US" sz="2800" dirty="0" smtClean="0"/>
          </a:p>
        </p:txBody>
      </p:sp>
      <p:pic>
        <p:nvPicPr>
          <p:cNvPr id="11" name="Picture 5" descr="http://www.bgs.ac.uk/discoveringGeology/climateChange/general/images/isostaticUplift.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100" y="889000"/>
            <a:ext cx="4454525" cy="502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394402" y="5955437"/>
            <a:ext cx="3759200" cy="877163"/>
          </a:xfrm>
          <a:prstGeom prst="rect">
            <a:avLst/>
          </a:prstGeom>
          <a:solidFill>
            <a:schemeClr val="bg1"/>
          </a:solidFill>
        </p:spPr>
        <p:txBody>
          <a:bodyPr wrap="square" rtlCol="0">
            <a:spAutoFit/>
          </a:bodyPr>
          <a:lstStyle/>
          <a:p>
            <a:r>
              <a:rPr lang="en-US" sz="1100" dirty="0"/>
              <a:t>Source: </a:t>
            </a:r>
            <a:r>
              <a:rPr lang="en-US" sz="1100" i="1" dirty="0" err="1"/>
              <a:t>Geoarchaeological</a:t>
            </a:r>
            <a:r>
              <a:rPr lang="en-US" sz="1100" i="1" dirty="0"/>
              <a:t> Proxies for Late Holocene Sea level Rise: A Test of Middle Atlantic Marine transgression model, Darrin Lowery, </a:t>
            </a:r>
            <a:r>
              <a:rPr lang="en-US" sz="1100" i="1" dirty="0" err="1"/>
              <a:t>Ph.D</a:t>
            </a:r>
            <a:endParaRPr lang="en-US" sz="1100" i="1" dirty="0"/>
          </a:p>
          <a:p>
            <a:endParaRPr lang="en-US" dirty="0"/>
          </a:p>
        </p:txBody>
      </p:sp>
    </p:spTree>
    <p:extLst>
      <p:ext uri="{BB962C8B-B14F-4D97-AF65-F5344CB8AC3E}">
        <p14:creationId xmlns:p14="http://schemas.microsoft.com/office/powerpoint/2010/main" val="18460292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r>
              <a:rPr lang="en-US" dirty="0" smtClean="0"/>
              <a:t>NOAA Sea Level Rise Viewer Limitations</a:t>
            </a:r>
          </a:p>
          <a:p>
            <a:pPr lvl="1"/>
            <a:r>
              <a:rPr lang="en-US" dirty="0" smtClean="0"/>
              <a:t>Does not account for:</a:t>
            </a:r>
          </a:p>
          <a:p>
            <a:pPr lvl="2"/>
            <a:r>
              <a:rPr lang="en-US" dirty="0" smtClean="0"/>
              <a:t>Rate of erosion</a:t>
            </a:r>
          </a:p>
          <a:p>
            <a:pPr lvl="2"/>
            <a:r>
              <a:rPr lang="en-US" dirty="0" smtClean="0"/>
              <a:t>Spatial Variance</a:t>
            </a:r>
          </a:p>
          <a:p>
            <a:pPr lvl="2"/>
            <a:r>
              <a:rPr lang="en-US" dirty="0" smtClean="0"/>
              <a:t>Storm Surges</a:t>
            </a:r>
          </a:p>
          <a:p>
            <a:r>
              <a:rPr lang="en-US" dirty="0" smtClean="0"/>
              <a:t>Impacts of Sea level Rise</a:t>
            </a:r>
          </a:p>
          <a:p>
            <a:pPr lvl="1"/>
            <a:r>
              <a:rPr lang="en-US" dirty="0" smtClean="0"/>
              <a:t>Interruption </a:t>
            </a:r>
            <a:r>
              <a:rPr lang="en-US" dirty="0"/>
              <a:t>of coastal geomorphic </a:t>
            </a:r>
            <a:r>
              <a:rPr lang="en-US" dirty="0" smtClean="0"/>
              <a:t>processes</a:t>
            </a:r>
          </a:p>
          <a:p>
            <a:pPr lvl="1"/>
            <a:r>
              <a:rPr lang="en-US" dirty="0" smtClean="0"/>
              <a:t>Loss of heritage </a:t>
            </a:r>
          </a:p>
          <a:p>
            <a:pPr lvl="1"/>
            <a:r>
              <a:rPr lang="en-US" dirty="0"/>
              <a:t>P</a:t>
            </a:r>
            <a:r>
              <a:rPr lang="en-US" dirty="0" smtClean="0"/>
              <a:t>opulation displacement</a:t>
            </a:r>
          </a:p>
          <a:p>
            <a:r>
              <a:rPr lang="en-US" dirty="0"/>
              <a:t>Accomack County's Vulnerability</a:t>
            </a:r>
          </a:p>
          <a:p>
            <a:pPr lvl="1"/>
            <a:r>
              <a:rPr lang="en-US" dirty="0"/>
              <a:t>Current Erosion Rate ~1 </a:t>
            </a:r>
            <a:r>
              <a:rPr lang="en-US" dirty="0" err="1"/>
              <a:t>ft</a:t>
            </a:r>
            <a:r>
              <a:rPr lang="en-US" dirty="0"/>
              <a:t> inland per year (in surveyed areas) </a:t>
            </a:r>
          </a:p>
          <a:p>
            <a:pPr marL="0" indent="0">
              <a:buNone/>
            </a:pPr>
            <a:endParaRPr lang="en-US" dirty="0" smtClean="0"/>
          </a:p>
        </p:txBody>
      </p:sp>
      <p:pic>
        <p:nvPicPr>
          <p:cNvPr id="1026" name="Picture 2" descr="C:\Users\nashcl\Desktop\Hunting Creek\Hunting Creek Brad Anderson Photos 4-5-14\DSC_021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3313" y="398207"/>
            <a:ext cx="6256958" cy="4188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5983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Recommendations</a:t>
            </a:r>
            <a:endParaRPr lang="en-US" dirty="0"/>
          </a:p>
        </p:txBody>
      </p:sp>
      <p:sp>
        <p:nvSpPr>
          <p:cNvPr id="4" name="Content Placeholder 3"/>
          <p:cNvSpPr>
            <a:spLocks noGrp="1"/>
          </p:cNvSpPr>
          <p:nvPr>
            <p:ph idx="1"/>
          </p:nvPr>
        </p:nvSpPr>
        <p:spPr>
          <a:xfrm>
            <a:off x="677334" y="2160589"/>
            <a:ext cx="4936066" cy="3880773"/>
          </a:xfrm>
        </p:spPr>
        <p:txBody>
          <a:bodyPr/>
          <a:lstStyle/>
          <a:p>
            <a:r>
              <a:rPr lang="en-US" dirty="0" smtClean="0"/>
              <a:t>Future Research</a:t>
            </a:r>
          </a:p>
          <a:p>
            <a:pPr lvl="1"/>
            <a:r>
              <a:rPr lang="en-US" dirty="0" smtClean="0"/>
              <a:t>Mapping out </a:t>
            </a:r>
            <a:r>
              <a:rPr lang="en-US" dirty="0"/>
              <a:t>current </a:t>
            </a:r>
            <a:r>
              <a:rPr lang="en-US" dirty="0" smtClean="0"/>
              <a:t>conditions of other Archaeological Sites</a:t>
            </a:r>
          </a:p>
          <a:p>
            <a:pPr lvl="1"/>
            <a:r>
              <a:rPr lang="en-US" dirty="0" smtClean="0"/>
              <a:t>Calculating the overall landform change</a:t>
            </a:r>
          </a:p>
          <a:p>
            <a:pPr lvl="1"/>
            <a:r>
              <a:rPr lang="en-US" dirty="0" smtClean="0"/>
              <a:t>Identifying most vulnerable areas</a:t>
            </a:r>
          </a:p>
          <a:p>
            <a:r>
              <a:rPr lang="en-US" dirty="0" smtClean="0"/>
              <a:t>Possible Protection Methods</a:t>
            </a:r>
          </a:p>
          <a:p>
            <a:pPr lvl="1"/>
            <a:r>
              <a:rPr lang="en-US" dirty="0" smtClean="0"/>
              <a:t>Beach Nourishment?</a:t>
            </a:r>
          </a:p>
          <a:p>
            <a:pPr lvl="1"/>
            <a:r>
              <a:rPr lang="en-US" dirty="0" smtClean="0"/>
              <a:t>Seawalls?</a:t>
            </a:r>
          </a:p>
          <a:p>
            <a:pPr lvl="1"/>
            <a:r>
              <a:rPr lang="en-US" dirty="0" smtClean="0"/>
              <a:t>Other options?</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1781" y="1390396"/>
            <a:ext cx="6479183" cy="4337304"/>
          </a:xfrm>
          <a:prstGeom prst="rect">
            <a:avLst/>
          </a:prstGeom>
        </p:spPr>
      </p:pic>
    </p:spTree>
    <p:extLst>
      <p:ext uri="{BB962C8B-B14F-4D97-AF65-F5344CB8AC3E}">
        <p14:creationId xmlns:p14="http://schemas.microsoft.com/office/powerpoint/2010/main" val="39905360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p:txBody>
          <a:bodyPr>
            <a:normAutofit/>
          </a:bodyPr>
          <a:lstStyle/>
          <a:p>
            <a:r>
              <a:rPr lang="en-US" dirty="0" smtClean="0"/>
              <a:t>Capstone Advisor</a:t>
            </a:r>
          </a:p>
          <a:p>
            <a:pPr lvl="1"/>
            <a:r>
              <a:rPr lang="en-US" dirty="0" smtClean="0"/>
              <a:t>Dr. Carole Nash</a:t>
            </a:r>
          </a:p>
          <a:p>
            <a:r>
              <a:rPr lang="en-US" dirty="0" smtClean="0"/>
              <a:t>History Buff and “El Capitan” </a:t>
            </a:r>
          </a:p>
          <a:p>
            <a:pPr lvl="1"/>
            <a:r>
              <a:rPr lang="en-US" dirty="0" smtClean="0"/>
              <a:t>Dr. Paul </a:t>
            </a:r>
            <a:r>
              <a:rPr lang="en-US" dirty="0" err="1" smtClean="0"/>
              <a:t>Ewell</a:t>
            </a:r>
            <a:r>
              <a:rPr lang="en-US" dirty="0" smtClean="0"/>
              <a:t>, Virginia Wesleyan College </a:t>
            </a:r>
          </a:p>
          <a:p>
            <a:r>
              <a:rPr lang="en-US" dirty="0" smtClean="0"/>
              <a:t>NOAA Coastal Service Center</a:t>
            </a:r>
          </a:p>
          <a:p>
            <a:pPr lvl="1"/>
            <a:r>
              <a:rPr lang="en-US" dirty="0" smtClean="0"/>
              <a:t>Mr. Doug Marcy</a:t>
            </a:r>
          </a:p>
          <a:p>
            <a:pPr lvl="1"/>
            <a:r>
              <a:rPr lang="en-US" dirty="0" smtClean="0"/>
              <a:t>Mr. Nate </a:t>
            </a:r>
            <a:r>
              <a:rPr lang="en-US" dirty="0" err="1" smtClean="0"/>
              <a:t>Herold</a:t>
            </a:r>
            <a:endParaRPr lang="en-US" dirty="0"/>
          </a:p>
          <a:p>
            <a:r>
              <a:rPr lang="en-US" dirty="0" smtClean="0"/>
              <a:t>Virginia Department of Historic Resources</a:t>
            </a:r>
          </a:p>
          <a:p>
            <a:pPr lvl="1"/>
            <a:r>
              <a:rPr lang="en-US" dirty="0" smtClean="0"/>
              <a:t>Dr. Michael Barber, State Archaeologist</a:t>
            </a:r>
          </a:p>
          <a:p>
            <a:pPr lvl="1"/>
            <a:r>
              <a:rPr lang="en-US" dirty="0" smtClean="0"/>
              <a:t>Ms. Jolene Smith, V-CRIS</a:t>
            </a:r>
          </a:p>
          <a:p>
            <a:pPr lvl="1"/>
            <a:endParaRPr lang="en-US" dirty="0" smtClean="0"/>
          </a:p>
          <a:p>
            <a:pPr lvl="1"/>
            <a:endParaRPr lang="en-US" dirty="0"/>
          </a:p>
        </p:txBody>
      </p:sp>
    </p:spTree>
    <p:extLst>
      <p:ext uri="{BB962C8B-B14F-4D97-AF65-F5344CB8AC3E}">
        <p14:creationId xmlns:p14="http://schemas.microsoft.com/office/powerpoint/2010/main" val="17266017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7994" y="0"/>
            <a:ext cx="10244667" cy="6858000"/>
          </a:xfrm>
        </p:spPr>
      </p:pic>
      <p:sp>
        <p:nvSpPr>
          <p:cNvPr id="5" name="TextBox 4"/>
          <p:cNvSpPr txBox="1"/>
          <p:nvPr/>
        </p:nvSpPr>
        <p:spPr>
          <a:xfrm>
            <a:off x="8458059" y="4597400"/>
            <a:ext cx="1955941" cy="523220"/>
          </a:xfrm>
          <a:prstGeom prst="rect">
            <a:avLst/>
          </a:prstGeom>
          <a:solidFill>
            <a:schemeClr val="bg1"/>
          </a:solidFill>
        </p:spPr>
        <p:txBody>
          <a:bodyPr wrap="square" rtlCol="0">
            <a:spAutoFit/>
          </a:bodyPr>
          <a:lstStyle/>
          <a:p>
            <a:r>
              <a:rPr lang="en-US" sz="2800" dirty="0" smtClean="0"/>
              <a:t>Questions?</a:t>
            </a:r>
            <a:endParaRPr lang="en-US" sz="2800" dirty="0"/>
          </a:p>
        </p:txBody>
      </p:sp>
    </p:spTree>
    <p:extLst>
      <p:ext uri="{BB962C8B-B14F-4D97-AF65-F5344CB8AC3E}">
        <p14:creationId xmlns:p14="http://schemas.microsoft.com/office/powerpoint/2010/main" val="29771285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endParaRPr lang="en-US" dirty="0"/>
          </a:p>
        </p:txBody>
      </p:sp>
      <p:sp>
        <p:nvSpPr>
          <p:cNvPr id="3" name="Content Placeholder 2"/>
          <p:cNvSpPr>
            <a:spLocks noGrp="1"/>
          </p:cNvSpPr>
          <p:nvPr>
            <p:ph idx="1"/>
          </p:nvPr>
        </p:nvSpPr>
        <p:spPr/>
        <p:txBody>
          <a:bodyPr>
            <a:normAutofit fontScale="92500" lnSpcReduction="20000"/>
          </a:bodyPr>
          <a:lstStyle/>
          <a:p>
            <a:r>
              <a:rPr lang="en-US" dirty="0"/>
              <a:t>Population of Accomack County, </a:t>
            </a:r>
            <a:r>
              <a:rPr lang="en-US" dirty="0" err="1"/>
              <a:t>Virginia:Census</a:t>
            </a:r>
            <a:r>
              <a:rPr lang="en-US" dirty="0"/>
              <a:t> 2010 and 2000 Interactive Map, Demographics, Statistics, Graphs, Quick Facts. (</a:t>
            </a:r>
            <a:r>
              <a:rPr lang="en-US" dirty="0" err="1"/>
              <a:t>n.d.</a:t>
            </a:r>
            <a:r>
              <a:rPr lang="en-US" dirty="0"/>
              <a:t>). </a:t>
            </a:r>
            <a:r>
              <a:rPr lang="en-US" i="1" dirty="0"/>
              <a:t>Population of Accomack County, VA</a:t>
            </a:r>
            <a:r>
              <a:rPr lang="en-US" dirty="0"/>
              <a:t>. Retrieved , from </a:t>
            </a:r>
            <a:r>
              <a:rPr lang="en-US" dirty="0">
                <a:hlinkClick r:id="rId2"/>
              </a:rPr>
              <a:t>http://</a:t>
            </a:r>
            <a:r>
              <a:rPr lang="en-US" dirty="0" smtClean="0">
                <a:hlinkClick r:id="rId2"/>
              </a:rPr>
              <a:t>censusviewer.com/county/VA/Accomack</a:t>
            </a:r>
            <a:endParaRPr lang="en-US" dirty="0" smtClean="0"/>
          </a:p>
          <a:p>
            <a:r>
              <a:rPr lang="en-US" dirty="0"/>
              <a:t>Physical Sciences - Sustainability Science: Andrew C. Kemp, </a:t>
            </a:r>
            <a:r>
              <a:rPr lang="en-US" dirty="0" smtClean="0"/>
              <a:t>Benjamin </a:t>
            </a:r>
            <a:r>
              <a:rPr lang="en-US" dirty="0"/>
              <a:t>P. Horton, Jeffrey P. Donnelly, Michael E. Mann, Martin Vermeer, and Stefan </a:t>
            </a:r>
            <a:r>
              <a:rPr lang="en-US" dirty="0" err="1" smtClean="0"/>
              <a:t>Rahmstorf</a:t>
            </a:r>
            <a:r>
              <a:rPr lang="en-US" dirty="0" smtClean="0"/>
              <a:t> Climate </a:t>
            </a:r>
            <a:r>
              <a:rPr lang="en-US" dirty="0"/>
              <a:t>related sea-level variations over the past two millennia </a:t>
            </a:r>
            <a:r>
              <a:rPr lang="en-US" i="1" dirty="0"/>
              <a:t>PNAS 2011 ; published ahead of print June 20, 2011, doi:10.1073/pnas.1015619108 </a:t>
            </a:r>
            <a:r>
              <a:rPr lang="en-US" dirty="0" smtClean="0">
                <a:hlinkClick r:id="rId3"/>
              </a:rPr>
              <a:t>http</a:t>
            </a:r>
            <a:r>
              <a:rPr lang="en-US" dirty="0">
                <a:hlinkClick r:id="rId3"/>
              </a:rPr>
              <a:t>://</a:t>
            </a:r>
            <a:r>
              <a:rPr lang="en-US" dirty="0" smtClean="0">
                <a:hlinkClick r:id="rId3"/>
              </a:rPr>
              <a:t>www.pnas.org/content/early/2011/06/13/1015619108.abstract</a:t>
            </a:r>
            <a:endParaRPr lang="en-US" dirty="0" smtClean="0"/>
          </a:p>
          <a:p>
            <a:pPr lvl="0"/>
            <a:r>
              <a:rPr lang="en-US" dirty="0" err="1"/>
              <a:t>Bindoff</a:t>
            </a:r>
            <a:r>
              <a:rPr lang="en-US" dirty="0"/>
              <a:t>, N.L., J. </a:t>
            </a:r>
            <a:r>
              <a:rPr lang="en-US" dirty="0" err="1"/>
              <a:t>Willebrand</a:t>
            </a:r>
            <a:r>
              <a:rPr lang="en-US" dirty="0"/>
              <a:t>, V. </a:t>
            </a:r>
            <a:r>
              <a:rPr lang="en-US" dirty="0" err="1"/>
              <a:t>Artale</a:t>
            </a:r>
            <a:r>
              <a:rPr lang="en-US" dirty="0"/>
              <a:t>, A, </a:t>
            </a:r>
            <a:r>
              <a:rPr lang="en-US" dirty="0" err="1"/>
              <a:t>Cazenave</a:t>
            </a:r>
            <a:r>
              <a:rPr lang="en-US" dirty="0"/>
              <a:t>, J. Gregory, S. </a:t>
            </a:r>
            <a:r>
              <a:rPr lang="en-US" dirty="0" err="1"/>
              <a:t>Gulev</a:t>
            </a:r>
            <a:r>
              <a:rPr lang="en-US" dirty="0"/>
              <a:t>, K. </a:t>
            </a:r>
            <a:r>
              <a:rPr lang="en-US" dirty="0" err="1"/>
              <a:t>Hanawa</a:t>
            </a:r>
            <a:r>
              <a:rPr lang="en-US" dirty="0"/>
              <a:t>, C. Le </a:t>
            </a:r>
            <a:r>
              <a:rPr lang="en-US" dirty="0" err="1"/>
              <a:t>Quéré</a:t>
            </a:r>
            <a:r>
              <a:rPr lang="en-US" dirty="0"/>
              <a:t>, S. </a:t>
            </a:r>
            <a:r>
              <a:rPr lang="en-US" dirty="0" err="1"/>
              <a:t>Levitus</a:t>
            </a:r>
            <a:r>
              <a:rPr lang="en-US" dirty="0"/>
              <a:t>, Y. </a:t>
            </a:r>
            <a:r>
              <a:rPr lang="en-US" dirty="0" err="1"/>
              <a:t>Nojiri</a:t>
            </a:r>
            <a:r>
              <a:rPr lang="en-US" dirty="0"/>
              <a:t>, C.K. Shum, L.D. Talley and A. </a:t>
            </a:r>
            <a:r>
              <a:rPr lang="en-US" dirty="0" err="1"/>
              <a:t>Unnikrishnan</a:t>
            </a:r>
            <a:r>
              <a:rPr lang="en-US" dirty="0"/>
              <a:t>. </a:t>
            </a:r>
            <a:r>
              <a:rPr lang="en-US" i="1" dirty="0"/>
              <a:t>Observations: Oceanic Climate Change and Sea Level</a:t>
            </a:r>
            <a:r>
              <a:rPr lang="en-US" dirty="0"/>
              <a:t>. Climate Change 2007: The Physical Science Basis. Contribution of Working Group I to the Fourth Assessment Report of the Intergovernmental Panel on Climate Change</a:t>
            </a:r>
            <a:r>
              <a:rPr lang="en-US" dirty="0" smtClean="0"/>
              <a:t>.</a:t>
            </a:r>
          </a:p>
          <a:p>
            <a:pPr lvl="0"/>
            <a:r>
              <a:rPr lang="en-US" dirty="0"/>
              <a:t>Digital Coast, Sea Level Rise Viewer. (</a:t>
            </a:r>
            <a:r>
              <a:rPr lang="en-US" dirty="0" err="1"/>
              <a:t>n.d.</a:t>
            </a:r>
            <a:r>
              <a:rPr lang="en-US" dirty="0"/>
              <a:t>). </a:t>
            </a:r>
            <a:r>
              <a:rPr lang="en-US" i="1" dirty="0"/>
              <a:t>Sea Level Rise and Coastal Flooding Impacts Viewer</a:t>
            </a:r>
            <a:r>
              <a:rPr lang="en-US" dirty="0"/>
              <a:t>. Retrieved , from </a:t>
            </a:r>
            <a:r>
              <a:rPr lang="en-US" dirty="0">
                <a:hlinkClick r:id="rId4"/>
              </a:rPr>
              <a:t>http://www.csc.noaa.gov/digitalcoast/tools/slrviewer</a:t>
            </a:r>
            <a:r>
              <a:rPr lang="en-US" dirty="0" smtClean="0">
                <a:hlinkClick r:id="rId4"/>
              </a:rPr>
              <a:t>/</a:t>
            </a:r>
            <a:endParaRPr lang="en-US" dirty="0" smtClean="0"/>
          </a:p>
          <a:p>
            <a:pPr lvl="0"/>
            <a:endParaRPr lang="en-US" dirty="0" smtClean="0"/>
          </a:p>
          <a:p>
            <a:pPr lvl="0"/>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81556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National Oceanic and </a:t>
            </a:r>
            <a:r>
              <a:rPr lang="en-US" dirty="0" err="1"/>
              <a:t>Atmostpheric</a:t>
            </a:r>
            <a:r>
              <a:rPr lang="en-US" dirty="0"/>
              <a:t> Administration. (2012, April). FREQUENT QUESTIONS. In Digital Coast Sea Level Rise and Coastal Flooding Impacts Viewer. Retrieved 2014, from </a:t>
            </a:r>
            <a:r>
              <a:rPr lang="en-US" dirty="0">
                <a:hlinkClick r:id="rId2"/>
              </a:rPr>
              <a:t>http://csc.noaa.gov/digitalcoast/_/</a:t>
            </a:r>
            <a:r>
              <a:rPr lang="en-US" dirty="0" smtClean="0">
                <a:hlinkClick r:id="rId2"/>
              </a:rPr>
              <a:t>pdf/SLRViewerFAQ.pdf</a:t>
            </a:r>
            <a:endParaRPr lang="en-US" dirty="0"/>
          </a:p>
          <a:p>
            <a:r>
              <a:rPr lang="en-US" dirty="0"/>
              <a:t>Calvin College </a:t>
            </a:r>
            <a:r>
              <a:rPr lang="en-US" dirty="0" err="1"/>
              <a:t>openURL</a:t>
            </a:r>
            <a:r>
              <a:rPr lang="en-US" dirty="0"/>
              <a:t> resolver</a:t>
            </a:r>
          </a:p>
          <a:p>
            <a:r>
              <a:rPr lang="en-US" dirty="0" err="1" smtClean="0"/>
              <a:t>Carisio</a:t>
            </a:r>
            <a:r>
              <a:rPr lang="en-US" dirty="0" smtClean="0"/>
              <a:t> </a:t>
            </a:r>
            <a:r>
              <a:rPr lang="en-US" dirty="0"/>
              <a:t>Sebastian, Lowery Darrin L., O’Neal Michael A., and </a:t>
            </a:r>
            <a:r>
              <a:rPr lang="en-US" dirty="0" err="1"/>
              <a:t>Montini</a:t>
            </a:r>
            <a:r>
              <a:rPr lang="en-US" dirty="0"/>
              <a:t>, Tessa. </a:t>
            </a:r>
            <a:r>
              <a:rPr lang="en-US" i="1" dirty="0"/>
              <a:t>Sea Level Rise in Coastal Virginia: Understanding impacts to Archaeological Resources</a:t>
            </a:r>
            <a:r>
              <a:rPr lang="en-US" dirty="0"/>
              <a:t>. Prepared for the Virginia Department of Historic Resources Threatened Sites Programs. </a:t>
            </a:r>
            <a:endParaRPr lang="en-US" dirty="0" smtClean="0"/>
          </a:p>
          <a:p>
            <a:pPr lvl="0"/>
            <a:r>
              <a:rPr lang="en-US" dirty="0" smtClean="0"/>
              <a:t>Sea </a:t>
            </a:r>
            <a:r>
              <a:rPr lang="en-US" dirty="0"/>
              <a:t>Level Trends - NOAA Tides &amp; Currents. (</a:t>
            </a:r>
            <a:r>
              <a:rPr lang="en-US" dirty="0" err="1"/>
              <a:t>n.d.</a:t>
            </a:r>
            <a:r>
              <a:rPr lang="en-US" dirty="0"/>
              <a:t>). </a:t>
            </a:r>
            <a:r>
              <a:rPr lang="en-US" i="1" dirty="0"/>
              <a:t>Sea Level Trends - NOAA Tides &amp; Currents</a:t>
            </a:r>
            <a:r>
              <a:rPr lang="en-US" dirty="0"/>
              <a:t>. Retrieved , from </a:t>
            </a:r>
            <a:r>
              <a:rPr lang="en-US" dirty="0">
                <a:hlinkClick r:id="rId3"/>
              </a:rPr>
              <a:t>http://</a:t>
            </a:r>
            <a:r>
              <a:rPr lang="en-US" dirty="0" smtClean="0">
                <a:hlinkClick r:id="rId3"/>
              </a:rPr>
              <a:t>tidesandcurrents.noaa.gov/sltrends/index.shtml</a:t>
            </a:r>
            <a:endParaRPr lang="en-US" dirty="0" smtClean="0"/>
          </a:p>
          <a:p>
            <a:r>
              <a:rPr lang="en-US" dirty="0" smtClean="0"/>
              <a:t>Eggleston</a:t>
            </a:r>
            <a:r>
              <a:rPr lang="en-US" dirty="0"/>
              <a:t>, J., &amp; Campbell, J. (</a:t>
            </a:r>
            <a:r>
              <a:rPr lang="en-US" dirty="0" err="1"/>
              <a:t>n.d.</a:t>
            </a:r>
            <a:r>
              <a:rPr lang="en-US" dirty="0"/>
              <a:t>). USGS Newsroom. </a:t>
            </a:r>
            <a:r>
              <a:rPr lang="en-US" i="1" dirty="0"/>
              <a:t>USGS Release: Communities of Southern Chesapeake Bay Find Sea Level Rise Heightened by Sinking Land (12/9/2013 3:39:54 PM)</a:t>
            </a:r>
            <a:r>
              <a:rPr lang="en-US" dirty="0"/>
              <a:t>. Retrieved , from </a:t>
            </a:r>
            <a:r>
              <a:rPr lang="en-US" dirty="0">
                <a:hlinkClick r:id="rId4"/>
              </a:rPr>
              <a:t>http://www.usgs.gov/newsroom/article.asp?ID=3744&amp;from=rss#.</a:t>
            </a:r>
            <a:r>
              <a:rPr lang="en-US" dirty="0" smtClean="0">
                <a:hlinkClick r:id="rId4"/>
              </a:rPr>
              <a:t>U01lBE1OXct</a:t>
            </a:r>
            <a:endParaRPr lang="en-US" dirty="0" smtClean="0"/>
          </a:p>
          <a:p>
            <a:r>
              <a:rPr lang="en-US" dirty="0"/>
              <a:t>Variations in Sea Level. (</a:t>
            </a:r>
            <a:r>
              <a:rPr lang="en-US" dirty="0" err="1"/>
              <a:t>n.d.</a:t>
            </a:r>
            <a:r>
              <a:rPr lang="en-US" dirty="0"/>
              <a:t>). </a:t>
            </a:r>
            <a:r>
              <a:rPr lang="en-US" i="1" dirty="0"/>
              <a:t>Chesapeake Bay Project</a:t>
            </a:r>
            <a:r>
              <a:rPr lang="en-US" dirty="0"/>
              <a:t>. Retrieved , from </a:t>
            </a:r>
            <a:r>
              <a:rPr lang="en-US" dirty="0">
                <a:hlinkClick r:id="rId5"/>
              </a:rPr>
              <a:t>https://</a:t>
            </a:r>
            <a:r>
              <a:rPr lang="en-US" dirty="0" smtClean="0">
                <a:hlinkClick r:id="rId5"/>
              </a:rPr>
              <a:t>www.ngs.noaa.gov/GRD/GPS/Projects/CB/SEALEVEL/sealevel.html</a:t>
            </a:r>
            <a:endParaRPr lang="en-US" dirty="0" smtClean="0"/>
          </a:p>
          <a:p>
            <a:r>
              <a:rPr lang="en-US" dirty="0"/>
              <a:t>Climate Change Adaptation. (</a:t>
            </a:r>
            <a:r>
              <a:rPr lang="en-US" dirty="0" err="1"/>
              <a:t>n.d.</a:t>
            </a:r>
            <a:r>
              <a:rPr lang="en-US" dirty="0"/>
              <a:t>). </a:t>
            </a:r>
            <a:r>
              <a:rPr lang="en-US" i="1" dirty="0"/>
              <a:t>Responses to Climate Change &gt;&gt; &gt;&gt; Comprehensive Evaluation of Projects with Respect to Sea-Level Change</a:t>
            </a:r>
            <a:r>
              <a:rPr lang="en-US" dirty="0"/>
              <a:t>. Retrieved , from </a:t>
            </a:r>
            <a:r>
              <a:rPr lang="en-US" dirty="0">
                <a:hlinkClick r:id="rId6"/>
              </a:rPr>
              <a:t>http://</a:t>
            </a:r>
            <a:r>
              <a:rPr lang="en-US" dirty="0" smtClean="0">
                <a:hlinkClick r:id="rId6"/>
              </a:rPr>
              <a:t>www.corpsclimate.us/ccaceslcurves.cfm</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783481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1600"/>
            <a:ext cx="8596668" cy="1320800"/>
          </a:xfrm>
        </p:spPr>
        <p:txBody>
          <a:bodyPr/>
          <a:lstStyle/>
          <a:p>
            <a:r>
              <a:rPr lang="en-US" dirty="0" smtClean="0"/>
              <a:t>Data Layers </a:t>
            </a:r>
            <a:endParaRPr lang="en-US" dirty="0"/>
          </a:p>
        </p:txBody>
      </p:sp>
      <p:sp>
        <p:nvSpPr>
          <p:cNvPr id="3" name="Content Placeholder 2"/>
          <p:cNvSpPr>
            <a:spLocks noGrp="1"/>
          </p:cNvSpPr>
          <p:nvPr>
            <p:ph idx="1"/>
          </p:nvPr>
        </p:nvSpPr>
        <p:spPr>
          <a:xfrm>
            <a:off x="677334" y="889000"/>
            <a:ext cx="8809566" cy="5968999"/>
          </a:xfrm>
        </p:spPr>
        <p:txBody>
          <a:bodyPr>
            <a:normAutofit fontScale="70000" lnSpcReduction="20000"/>
          </a:bodyPr>
          <a:lstStyle/>
          <a:p>
            <a:r>
              <a:rPr lang="en-US" dirty="0" smtClean="0"/>
              <a:t>NOAA Digital Coast</a:t>
            </a:r>
          </a:p>
          <a:p>
            <a:pPr lvl="1"/>
            <a:r>
              <a:rPr lang="en-US" b="1" dirty="0" smtClean="0"/>
              <a:t>VA_AKQ_EasternShore_GCS5m_NAVD88m.img,</a:t>
            </a:r>
            <a:r>
              <a:rPr lang="en-US" b="1" dirty="0"/>
              <a:t> </a:t>
            </a:r>
            <a:r>
              <a:rPr lang="en-US" b="1" dirty="0" smtClean="0"/>
              <a:t>mhhw_sc_ri_all_100m_B1.img</a:t>
            </a:r>
            <a:endParaRPr lang="en-US" dirty="0"/>
          </a:p>
          <a:p>
            <a:pPr lvl="2"/>
            <a:r>
              <a:rPr lang="en-US" dirty="0" smtClean="0"/>
              <a:t>NOAA </a:t>
            </a:r>
            <a:r>
              <a:rPr lang="en-US" dirty="0"/>
              <a:t>Coastal Services Center Coastal Inundation Digital Elevation Model. Department of Commerce, National Oceanic and Atmospheric Administration, Nation Ocean Service, Coastal Services Center 2012</a:t>
            </a:r>
            <a:r>
              <a:rPr lang="en-US" dirty="0" smtClean="0"/>
              <a:t>.</a:t>
            </a:r>
          </a:p>
          <a:p>
            <a:r>
              <a:rPr lang="en-US" dirty="0" smtClean="0"/>
              <a:t>Virginia Department of Historic Resources</a:t>
            </a:r>
          </a:p>
          <a:p>
            <a:pPr lvl="1"/>
            <a:r>
              <a:rPr lang="en-US" b="1" dirty="0" err="1"/>
              <a:t>Accomack_AE.shp</a:t>
            </a:r>
            <a:endParaRPr lang="en-US" dirty="0"/>
          </a:p>
          <a:p>
            <a:pPr lvl="2"/>
            <a:r>
              <a:rPr lang="en-US" dirty="0"/>
              <a:t>Mapped </a:t>
            </a:r>
            <a:r>
              <a:rPr lang="en-US" dirty="0" err="1"/>
              <a:t>Archaelogical</a:t>
            </a:r>
            <a:r>
              <a:rPr lang="en-US" dirty="0"/>
              <a:t> Sites in Virginia as of 16 </a:t>
            </a:r>
            <a:r>
              <a:rPr lang="en-US" dirty="0" err="1"/>
              <a:t>Septermber</a:t>
            </a:r>
            <a:r>
              <a:rPr lang="en-US" dirty="0"/>
              <a:t> 2013. Virginia Department of Historic Resources.</a:t>
            </a:r>
          </a:p>
          <a:p>
            <a:pPr lvl="0"/>
            <a:r>
              <a:rPr lang="en-US" dirty="0"/>
              <a:t>U.S. Fish and Wildlife Service</a:t>
            </a:r>
          </a:p>
          <a:p>
            <a:pPr lvl="1"/>
            <a:r>
              <a:rPr lang="en-US" b="1" dirty="0" err="1"/>
              <a:t>CONUS_wet_poly.shp</a:t>
            </a:r>
            <a:endParaRPr lang="en-US" dirty="0"/>
          </a:p>
          <a:p>
            <a:pPr lvl="2"/>
            <a:r>
              <a:rPr lang="en-US" dirty="0"/>
              <a:t>Wetlands and Deepwater Habitats. U.S. Fish and Wildlife Service, Division of Habitat and </a:t>
            </a:r>
            <a:r>
              <a:rPr lang="en-US" dirty="0" err="1"/>
              <a:t>Resouce</a:t>
            </a:r>
            <a:r>
              <a:rPr lang="en-US" dirty="0"/>
              <a:t> Conservation, 2010. </a:t>
            </a:r>
            <a:r>
              <a:rPr lang="en-US" u="sng" dirty="0">
                <a:hlinkClick r:id="rId2"/>
              </a:rPr>
              <a:t>http://www.fws.gov/wetlands/</a:t>
            </a:r>
            <a:endParaRPr lang="en-US" dirty="0"/>
          </a:p>
          <a:p>
            <a:pPr lvl="0"/>
            <a:r>
              <a:rPr lang="en-US" dirty="0"/>
              <a:t>Virginia Institute of Marine Science Data</a:t>
            </a:r>
          </a:p>
          <a:p>
            <a:pPr lvl="1"/>
            <a:r>
              <a:rPr lang="en-US" b="1" dirty="0" err="1"/>
              <a:t>Acco_lubc.shp</a:t>
            </a:r>
            <a:endParaRPr lang="en-US" dirty="0"/>
          </a:p>
          <a:p>
            <a:pPr lvl="2"/>
            <a:r>
              <a:rPr lang="en-US" dirty="0"/>
              <a:t>Land Use and Bank Cover for Accomack County. Comprehensive Coastal Inventory, Virginia Institute of Marine Science, 2000. </a:t>
            </a:r>
          </a:p>
          <a:p>
            <a:pPr lvl="1"/>
            <a:r>
              <a:rPr lang="en-US" b="1" dirty="0" err="1"/>
              <a:t>Acco_sstru.shp</a:t>
            </a:r>
            <a:endParaRPr lang="en-US" dirty="0"/>
          </a:p>
          <a:p>
            <a:pPr lvl="2"/>
            <a:r>
              <a:rPr lang="en-US" dirty="0"/>
              <a:t>Accomack County Shoreline Structures. Comprehensive Coastal Inventory, Virginia Institute of Marine Science, </a:t>
            </a:r>
            <a:r>
              <a:rPr lang="en-US" dirty="0" smtClean="0"/>
              <a:t>2000. </a:t>
            </a:r>
          </a:p>
          <a:p>
            <a:pPr lvl="0"/>
            <a:r>
              <a:rPr lang="en-US" dirty="0"/>
              <a:t>Department of Commerce and Labor Coast and Geodetic Survey</a:t>
            </a:r>
            <a:r>
              <a:rPr lang="en-US" b="1" dirty="0"/>
              <a:t> </a:t>
            </a:r>
            <a:endParaRPr lang="en-US" dirty="0"/>
          </a:p>
          <a:p>
            <a:pPr lvl="1"/>
            <a:r>
              <a:rPr lang="en-US" b="1" dirty="0"/>
              <a:t>T02647_dd.jpg</a:t>
            </a:r>
            <a:r>
              <a:rPr lang="en-US" dirty="0"/>
              <a:t> (</a:t>
            </a:r>
            <a:r>
              <a:rPr lang="en-US" dirty="0" err="1"/>
              <a:t>georeferenced</a:t>
            </a:r>
            <a:r>
              <a:rPr lang="en-US" dirty="0"/>
              <a:t>)</a:t>
            </a:r>
          </a:p>
          <a:p>
            <a:pPr lvl="2"/>
            <a:r>
              <a:rPr lang="en-US" dirty="0"/>
              <a:t>Department of Commerce and Labor Coast and Geodetic Survey (Cartographer). (March - June 1904). Pocomoke Sound: </a:t>
            </a:r>
            <a:r>
              <a:rPr lang="en-US" dirty="0" err="1"/>
              <a:t>Chesconessex</a:t>
            </a:r>
            <a:r>
              <a:rPr lang="en-US" dirty="0"/>
              <a:t> Creek to Pocomoke River, Virginia [T-sheet]. </a:t>
            </a:r>
            <a:r>
              <a:rPr lang="en-US" u="sng" dirty="0">
                <a:hlinkClick r:id="rId3"/>
              </a:rPr>
              <a:t>http://historicalcharts.noaa.gov/</a:t>
            </a:r>
            <a:endParaRPr lang="en-US" dirty="0"/>
          </a:p>
          <a:p>
            <a:r>
              <a:rPr lang="en-US" dirty="0" smtClean="0"/>
              <a:t>USGS </a:t>
            </a:r>
            <a:r>
              <a:rPr lang="en-US" dirty="0" err="1" smtClean="0"/>
              <a:t>EarthExplorer</a:t>
            </a:r>
            <a:r>
              <a:rPr lang="en-US" dirty="0" smtClean="0"/>
              <a:t> </a:t>
            </a:r>
          </a:p>
          <a:p>
            <a:pPr lvl="1"/>
            <a:r>
              <a:rPr lang="en-US" b="1" dirty="0" smtClean="0"/>
              <a:t>Accomack.jp2</a:t>
            </a:r>
          </a:p>
          <a:p>
            <a:pPr lvl="2"/>
            <a:r>
              <a:rPr lang="en-US" dirty="0"/>
              <a:t>USDA-FSA-APFO Aerial Photography Field </a:t>
            </a:r>
            <a:r>
              <a:rPr lang="en-US" dirty="0" smtClean="0"/>
              <a:t>Office, NAIP, May 12 2012, </a:t>
            </a:r>
            <a:r>
              <a:rPr lang="en-US" dirty="0"/>
              <a:t>U.S. Geological Survey Earth Resources Observation and Science (EROS) </a:t>
            </a:r>
            <a:r>
              <a:rPr lang="en-US" dirty="0" smtClean="0"/>
              <a:t>Center: </a:t>
            </a:r>
            <a:r>
              <a:rPr lang="en-US" dirty="0">
                <a:hlinkClick r:id="rId4"/>
              </a:rPr>
              <a:t>http://earthexplorer.usgs.gov</a:t>
            </a:r>
            <a:r>
              <a:rPr lang="en-US" dirty="0" smtClean="0">
                <a:hlinkClick r:id="rId4"/>
              </a:rPr>
              <a:t>/</a:t>
            </a:r>
            <a:endParaRPr lang="en-US" dirty="0" smtClean="0"/>
          </a:p>
          <a:p>
            <a:pPr lvl="1"/>
            <a:endParaRPr lang="en-US" dirty="0"/>
          </a:p>
        </p:txBody>
      </p:sp>
    </p:spTree>
    <p:extLst>
      <p:ext uri="{BB962C8B-B14F-4D97-AF65-F5344CB8AC3E}">
        <p14:creationId xmlns:p14="http://schemas.microsoft.com/office/powerpoint/2010/main" val="471722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69900"/>
            <a:ext cx="7107766" cy="1320800"/>
          </a:xfrm>
        </p:spPr>
        <p:txBody>
          <a:bodyPr>
            <a:normAutofit fontScale="90000"/>
          </a:bodyPr>
          <a:lstStyle/>
          <a:p>
            <a:r>
              <a:rPr lang="en-US" i="1" dirty="0" smtClean="0"/>
              <a:t>“Climate related sea-level variations over the past two millennia”</a:t>
            </a:r>
            <a:endParaRPr lang="en-US" i="1" dirty="0"/>
          </a:p>
        </p:txBody>
      </p:sp>
      <p:pic>
        <p:nvPicPr>
          <p:cNvPr id="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93" y="2213436"/>
            <a:ext cx="7779744" cy="3581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4"/>
          <a:stretch>
            <a:fillRect/>
          </a:stretch>
        </p:blipFill>
        <p:spPr>
          <a:xfrm>
            <a:off x="8001000" y="609600"/>
            <a:ext cx="4103729" cy="6163137"/>
          </a:xfrm>
          <a:prstGeom prst="rect">
            <a:avLst/>
          </a:prstGeom>
        </p:spPr>
      </p:pic>
      <p:sp>
        <p:nvSpPr>
          <p:cNvPr id="6" name="TextBox 5"/>
          <p:cNvSpPr txBox="1"/>
          <p:nvPr/>
        </p:nvSpPr>
        <p:spPr>
          <a:xfrm>
            <a:off x="215900" y="6054062"/>
            <a:ext cx="7662437" cy="538609"/>
          </a:xfrm>
          <a:prstGeom prst="rect">
            <a:avLst/>
          </a:prstGeom>
          <a:noFill/>
        </p:spPr>
        <p:txBody>
          <a:bodyPr wrap="square" rtlCol="0">
            <a:spAutoFit/>
          </a:bodyPr>
          <a:lstStyle/>
          <a:p>
            <a:r>
              <a:rPr lang="en-US" sz="1100" dirty="0" smtClean="0"/>
              <a:t>Source: </a:t>
            </a:r>
            <a:r>
              <a:rPr lang="en-US" sz="1100" dirty="0">
                <a:hlinkClick r:id="rId5"/>
              </a:rPr>
              <a:t>http://</a:t>
            </a:r>
            <a:r>
              <a:rPr lang="en-US" sz="1100" dirty="0" smtClean="0">
                <a:hlinkClick r:id="rId5"/>
              </a:rPr>
              <a:t>www.pnas.org/content/early/2011/06/13/1015619108.abstract</a:t>
            </a:r>
            <a:r>
              <a:rPr lang="en-US" sz="1100" dirty="0" smtClean="0"/>
              <a:t> </a:t>
            </a:r>
            <a:endParaRPr lang="en-US" sz="1100" dirty="0"/>
          </a:p>
          <a:p>
            <a:endParaRPr lang="en-US" dirty="0"/>
          </a:p>
        </p:txBody>
      </p:sp>
    </p:spTree>
    <p:extLst>
      <p:ext uri="{BB962C8B-B14F-4D97-AF65-F5344CB8AC3E}">
        <p14:creationId xmlns:p14="http://schemas.microsoft.com/office/powerpoint/2010/main" val="28564526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Methods</a:t>
            </a:r>
            <a:endParaRPr lang="en-US" sz="4800" dirty="0"/>
          </a:p>
        </p:txBody>
      </p:sp>
      <p:sp>
        <p:nvSpPr>
          <p:cNvPr id="3" name="Content Placeholder 2"/>
          <p:cNvSpPr>
            <a:spLocks noGrp="1"/>
          </p:cNvSpPr>
          <p:nvPr>
            <p:ph idx="1"/>
          </p:nvPr>
        </p:nvSpPr>
        <p:spPr>
          <a:xfrm>
            <a:off x="602383" y="1830805"/>
            <a:ext cx="8596668" cy="3880773"/>
          </a:xfrm>
        </p:spPr>
        <p:txBody>
          <a:bodyPr>
            <a:normAutofit fontScale="92500" lnSpcReduction="10000"/>
          </a:bodyPr>
          <a:lstStyle/>
          <a:p>
            <a:r>
              <a:rPr lang="en-US" dirty="0"/>
              <a:t>Investigated NOAA’s SLR model</a:t>
            </a:r>
          </a:p>
          <a:p>
            <a:r>
              <a:rPr lang="en-US" dirty="0" smtClean="0"/>
              <a:t>Collected Data</a:t>
            </a:r>
          </a:p>
          <a:p>
            <a:pPr marL="742950" lvl="2" indent="-342900"/>
            <a:r>
              <a:rPr lang="en-US" sz="1600" dirty="0"/>
              <a:t>Tidal </a:t>
            </a:r>
            <a:r>
              <a:rPr lang="en-US" sz="1600" dirty="0" smtClean="0"/>
              <a:t>Gauge Data</a:t>
            </a:r>
          </a:p>
          <a:p>
            <a:pPr lvl="1"/>
            <a:r>
              <a:rPr lang="en-US" dirty="0" smtClean="0"/>
              <a:t>Geographic Data</a:t>
            </a:r>
          </a:p>
          <a:p>
            <a:pPr lvl="1"/>
            <a:r>
              <a:rPr lang="en-US" dirty="0" smtClean="0"/>
              <a:t>Archaeological Data</a:t>
            </a:r>
          </a:p>
          <a:p>
            <a:r>
              <a:rPr lang="en-US" dirty="0" smtClean="0"/>
              <a:t>Field </a:t>
            </a:r>
            <a:r>
              <a:rPr lang="en-US" dirty="0"/>
              <a:t>Assessment</a:t>
            </a:r>
          </a:p>
          <a:p>
            <a:pPr lvl="1"/>
            <a:r>
              <a:rPr lang="en-US" dirty="0"/>
              <a:t>GPS</a:t>
            </a:r>
          </a:p>
          <a:p>
            <a:pPr lvl="1"/>
            <a:r>
              <a:rPr lang="en-US" dirty="0"/>
              <a:t>Waypoints</a:t>
            </a:r>
          </a:p>
          <a:p>
            <a:r>
              <a:rPr lang="en-US" dirty="0" smtClean="0"/>
              <a:t>Geospatial </a:t>
            </a:r>
            <a:r>
              <a:rPr lang="en-US" dirty="0"/>
              <a:t>Assessment </a:t>
            </a:r>
            <a:endParaRPr lang="en-US" dirty="0" smtClean="0"/>
          </a:p>
          <a:p>
            <a:pPr lvl="1"/>
            <a:r>
              <a:rPr lang="en-US" dirty="0"/>
              <a:t>Mosaicked &amp; </a:t>
            </a:r>
            <a:r>
              <a:rPr lang="en-US" dirty="0" err="1"/>
              <a:t>Georeferenced</a:t>
            </a:r>
            <a:r>
              <a:rPr lang="en-US" dirty="0"/>
              <a:t> </a:t>
            </a:r>
            <a:r>
              <a:rPr lang="en-US" dirty="0" smtClean="0"/>
              <a:t>Historical Maps</a:t>
            </a:r>
          </a:p>
          <a:p>
            <a:pPr lvl="1"/>
            <a:r>
              <a:rPr lang="en-US" dirty="0" smtClean="0"/>
              <a:t>Generated </a:t>
            </a:r>
            <a:r>
              <a:rPr lang="en-US" dirty="0"/>
              <a:t>Maps to Visualize </a:t>
            </a:r>
            <a:r>
              <a:rPr lang="en-US" dirty="0" smtClean="0"/>
              <a:t>Data</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250" y="520700"/>
            <a:ext cx="3700875" cy="5557974"/>
          </a:xfrm>
          <a:prstGeom prst="rect">
            <a:avLst/>
          </a:prstGeom>
        </p:spPr>
      </p:pic>
      <p:sp>
        <p:nvSpPr>
          <p:cNvPr id="5" name="TextBox 4"/>
          <p:cNvSpPr txBox="1"/>
          <p:nvPr/>
        </p:nvSpPr>
        <p:spPr>
          <a:xfrm>
            <a:off x="6743700" y="6078674"/>
            <a:ext cx="4885752" cy="369332"/>
          </a:xfrm>
          <a:prstGeom prst="rect">
            <a:avLst/>
          </a:prstGeom>
          <a:solidFill>
            <a:schemeClr val="bg1"/>
          </a:solidFill>
        </p:spPr>
        <p:txBody>
          <a:bodyPr wrap="square" rtlCol="0">
            <a:spAutoFit/>
          </a:bodyPr>
          <a:lstStyle/>
          <a:p>
            <a:r>
              <a:rPr lang="en-US" b="1" dirty="0" smtClean="0"/>
              <a:t>Mosaicked Map of Accomack County in 1820 </a:t>
            </a:r>
            <a:endParaRPr lang="en-US" b="1" dirty="0"/>
          </a:p>
        </p:txBody>
      </p:sp>
      <p:sp>
        <p:nvSpPr>
          <p:cNvPr id="6" name="TextBox 5"/>
          <p:cNvSpPr txBox="1"/>
          <p:nvPr/>
        </p:nvSpPr>
        <p:spPr>
          <a:xfrm>
            <a:off x="7124250" y="5773133"/>
            <a:ext cx="3927302" cy="261610"/>
          </a:xfrm>
          <a:prstGeom prst="rect">
            <a:avLst/>
          </a:prstGeom>
          <a:noFill/>
        </p:spPr>
        <p:txBody>
          <a:bodyPr wrap="square" rtlCol="0">
            <a:spAutoFit/>
          </a:bodyPr>
          <a:lstStyle/>
          <a:p>
            <a:r>
              <a:rPr lang="en-US" sz="1100" dirty="0" smtClean="0"/>
              <a:t>Source: Virginia Board of Public Works</a:t>
            </a:r>
            <a:endParaRPr lang="en-US" sz="1100" dirty="0"/>
          </a:p>
        </p:txBody>
      </p:sp>
    </p:spTree>
    <p:extLst>
      <p:ext uri="{BB962C8B-B14F-4D97-AF65-F5344CB8AC3E}">
        <p14:creationId xmlns:p14="http://schemas.microsoft.com/office/powerpoint/2010/main" val="19375968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Archaeological Sites</a:t>
            </a:r>
            <a:endParaRPr lang="en-US" dirty="0"/>
          </a:p>
        </p:txBody>
      </p:sp>
      <p:sp>
        <p:nvSpPr>
          <p:cNvPr id="3" name="Content Placeholder 2"/>
          <p:cNvSpPr>
            <a:spLocks noGrp="1"/>
          </p:cNvSpPr>
          <p:nvPr>
            <p:ph idx="1"/>
          </p:nvPr>
        </p:nvSpPr>
        <p:spPr>
          <a:xfrm>
            <a:off x="550334" y="2147889"/>
            <a:ext cx="8596668" cy="3880773"/>
          </a:xfrm>
        </p:spPr>
        <p:txBody>
          <a:bodyPr>
            <a:normAutofit/>
          </a:bodyPr>
          <a:lstStyle/>
          <a:p>
            <a:r>
              <a:rPr lang="en-US" dirty="0"/>
              <a:t>Virginia Department of Historic </a:t>
            </a:r>
            <a:r>
              <a:rPr lang="en-US" dirty="0" smtClean="0"/>
              <a:t>Resources</a:t>
            </a:r>
          </a:p>
          <a:p>
            <a:endParaRPr lang="en-US" dirty="0"/>
          </a:p>
          <a:p>
            <a:r>
              <a:rPr lang="en-US" dirty="0"/>
              <a:t>Reference Points</a:t>
            </a:r>
          </a:p>
          <a:p>
            <a:endParaRPr lang="en-US" dirty="0" smtClean="0"/>
          </a:p>
          <a:p>
            <a:r>
              <a:rPr lang="en-US" dirty="0" smtClean="0"/>
              <a:t>Stable landmarks</a:t>
            </a:r>
          </a:p>
          <a:p>
            <a:endParaRPr lang="en-US" dirty="0"/>
          </a:p>
          <a:p>
            <a:r>
              <a:rPr lang="en-US" dirty="0" smtClean="0"/>
              <a:t> Reliable data</a:t>
            </a:r>
          </a:p>
          <a:p>
            <a:endParaRPr lang="en-US" dirty="0"/>
          </a:p>
          <a:p>
            <a:endParaRPr lang="en-US" dirty="0"/>
          </a:p>
          <a:p>
            <a:endParaRPr lang="en-US" dirty="0" smtClean="0"/>
          </a:p>
          <a:p>
            <a:endParaRPr lang="en-US" dirty="0"/>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8193" y="1469362"/>
            <a:ext cx="6437107" cy="4309138"/>
          </a:xfrm>
          <a:prstGeom prst="rect">
            <a:avLst/>
          </a:prstGeom>
        </p:spPr>
      </p:pic>
    </p:spTree>
    <p:extLst>
      <p:ext uri="{BB962C8B-B14F-4D97-AF65-F5344CB8AC3E}">
        <p14:creationId xmlns:p14="http://schemas.microsoft.com/office/powerpoint/2010/main" val="507640700"/>
      </p:ext>
    </p:extLst>
  </p:cSld>
  <p:clrMapOvr>
    <a:masterClrMapping/>
  </p:clrMapOvr>
</p:sld>
</file>

<file path=ppt/theme/theme1.xml><?xml version="1.0" encoding="utf-8"?>
<a:theme xmlns:a="http://schemas.openxmlformats.org/drawingml/2006/main" name="Facet">
  <a:themeElements>
    <a:clrScheme name="Custom 3">
      <a:dk1>
        <a:sysClr val="windowText" lastClr="000000"/>
      </a:dk1>
      <a:lt1>
        <a:sysClr val="window" lastClr="FFFFFF"/>
      </a:lt1>
      <a:dk2>
        <a:srgbClr val="2C3C43"/>
      </a:dk2>
      <a:lt2>
        <a:srgbClr val="EBEBEB"/>
      </a:lt2>
      <a:accent1>
        <a:srgbClr val="7030A0"/>
      </a:accent1>
      <a:accent2>
        <a:srgbClr val="450084"/>
      </a:accent2>
      <a:accent3>
        <a:srgbClr val="CBB677"/>
      </a:accent3>
      <a:accent4>
        <a:srgbClr val="CBB677"/>
      </a:accent4>
      <a:accent5>
        <a:srgbClr val="CBB677"/>
      </a:accent5>
      <a:accent6>
        <a:srgbClr val="CBB677"/>
      </a:accent6>
      <a:hlink>
        <a:srgbClr val="CBB677"/>
      </a:hlink>
      <a:folHlink>
        <a:srgbClr val="DFD3AD"/>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0E7932A0-2EDE-4E77-883E-F07AB28134DF}">
  <ds:schemaRefs>
    <ds:schemaRef ds:uri="ESRI.ArcGIS.Mapping.OfficeIntegration.PowerPointInfo"/>
  </ds:schemaRefs>
</ds:datastoreItem>
</file>

<file path=customXml/itemProps10.xml><?xml version="1.0" encoding="utf-8"?>
<ds:datastoreItem xmlns:ds="http://schemas.openxmlformats.org/officeDocument/2006/customXml" ds:itemID="{CAD61C51-9619-44A7-8056-2001434383F7}">
  <ds:schemaRefs>
    <ds:schemaRef ds:uri="ESRI.ArcGIS.Mapping.OfficeIntegration.PowerPointInfo"/>
  </ds:schemaRefs>
</ds:datastoreItem>
</file>

<file path=customXml/itemProps11.xml><?xml version="1.0" encoding="utf-8"?>
<ds:datastoreItem xmlns:ds="http://schemas.openxmlformats.org/officeDocument/2006/customXml" ds:itemID="{7BAEC2D7-9A8B-48FE-9FAD-3D7F3CF36C0F}">
  <ds:schemaRefs>
    <ds:schemaRef ds:uri="ESRI.ArcGIS.Mapping.OfficeIntegration.PowerPointInfo"/>
  </ds:schemaRefs>
</ds:datastoreItem>
</file>

<file path=customXml/itemProps12.xml><?xml version="1.0" encoding="utf-8"?>
<ds:datastoreItem xmlns:ds="http://schemas.openxmlformats.org/officeDocument/2006/customXml" ds:itemID="{8638284A-21BB-4321-826D-4D58C0760DAA}">
  <ds:schemaRefs>
    <ds:schemaRef ds:uri="ESRI.ArcGIS.Mapping.OfficeIntegration.PowerPointInfo"/>
  </ds:schemaRefs>
</ds:datastoreItem>
</file>

<file path=customXml/itemProps13.xml><?xml version="1.0" encoding="utf-8"?>
<ds:datastoreItem xmlns:ds="http://schemas.openxmlformats.org/officeDocument/2006/customXml" ds:itemID="{203FD7C5-3812-4C1C-8E7C-69F2E6240FC2}">
  <ds:schemaRefs>
    <ds:schemaRef ds:uri="ESRI.ArcGIS.Mapping.OfficeIntegration.PowerPointInfo"/>
  </ds:schemaRefs>
</ds:datastoreItem>
</file>

<file path=customXml/itemProps14.xml><?xml version="1.0" encoding="utf-8"?>
<ds:datastoreItem xmlns:ds="http://schemas.openxmlformats.org/officeDocument/2006/customXml" ds:itemID="{0CDF4D7B-9FD7-46C0-A451-BE9C458E999E}">
  <ds:schemaRefs>
    <ds:schemaRef ds:uri="ESRI.ArcGIS.Mapping.OfficeIntegration.PowerPointInfo"/>
  </ds:schemaRefs>
</ds:datastoreItem>
</file>

<file path=customXml/itemProps15.xml><?xml version="1.0" encoding="utf-8"?>
<ds:datastoreItem xmlns:ds="http://schemas.openxmlformats.org/officeDocument/2006/customXml" ds:itemID="{3ADF23C2-19A3-4F48-85E9-0773DF685B4B}">
  <ds:schemaRefs>
    <ds:schemaRef ds:uri="ESRI.ArcGIS.Mapping.OfficeIntegration.PowerPointInfo"/>
  </ds:schemaRefs>
</ds:datastoreItem>
</file>

<file path=customXml/itemProps16.xml><?xml version="1.0" encoding="utf-8"?>
<ds:datastoreItem xmlns:ds="http://schemas.openxmlformats.org/officeDocument/2006/customXml" ds:itemID="{81CD48FF-4281-47B3-8B94-93D8864D149B}">
  <ds:schemaRefs>
    <ds:schemaRef ds:uri="ESRI.ArcGIS.Mapping.OfficeIntegration.PowerPointInfo"/>
  </ds:schemaRefs>
</ds:datastoreItem>
</file>

<file path=customXml/itemProps17.xml><?xml version="1.0" encoding="utf-8"?>
<ds:datastoreItem xmlns:ds="http://schemas.openxmlformats.org/officeDocument/2006/customXml" ds:itemID="{B3AB9596-CFAD-4A35-A710-E90131C8E811}">
  <ds:schemaRefs>
    <ds:schemaRef ds:uri="ESRI.ArcGIS.Mapping.OfficeIntegration.PowerPointInfo"/>
  </ds:schemaRefs>
</ds:datastoreItem>
</file>

<file path=customXml/itemProps18.xml><?xml version="1.0" encoding="utf-8"?>
<ds:datastoreItem xmlns:ds="http://schemas.openxmlformats.org/officeDocument/2006/customXml" ds:itemID="{B03B9E0D-CA5C-4C5B-BAF7-70870CD9EC97}">
  <ds:schemaRefs>
    <ds:schemaRef ds:uri="ESRI.ArcGIS.Mapping.OfficeIntegration.PowerPointInfo"/>
  </ds:schemaRefs>
</ds:datastoreItem>
</file>

<file path=customXml/itemProps19.xml><?xml version="1.0" encoding="utf-8"?>
<ds:datastoreItem xmlns:ds="http://schemas.openxmlformats.org/officeDocument/2006/customXml" ds:itemID="{0B184AC0-38A1-42A7-8CAF-5A984F78E704}">
  <ds:schemaRefs>
    <ds:schemaRef ds:uri="ESRI.ArcGIS.Mapping.OfficeIntegration.PowerPointInfo"/>
  </ds:schemaRefs>
</ds:datastoreItem>
</file>

<file path=customXml/itemProps2.xml><?xml version="1.0" encoding="utf-8"?>
<ds:datastoreItem xmlns:ds="http://schemas.openxmlformats.org/officeDocument/2006/customXml" ds:itemID="{147C87D4-2323-4B4E-AB5F-5EDEB401D9A0}">
  <ds:schemaRefs>
    <ds:schemaRef ds:uri="ESRI.ArcGIS.Mapping.OfficeIntegration.PowerPointInfo"/>
  </ds:schemaRefs>
</ds:datastoreItem>
</file>

<file path=customXml/itemProps20.xml><?xml version="1.0" encoding="utf-8"?>
<ds:datastoreItem xmlns:ds="http://schemas.openxmlformats.org/officeDocument/2006/customXml" ds:itemID="{B4837B5F-3145-4F85-A39C-2A6E003C81FF}">
  <ds:schemaRefs>
    <ds:schemaRef ds:uri="ESRI.ArcGIS.Mapping.OfficeIntegration.PowerPointInfo"/>
  </ds:schemaRefs>
</ds:datastoreItem>
</file>

<file path=customXml/itemProps21.xml><?xml version="1.0" encoding="utf-8"?>
<ds:datastoreItem xmlns:ds="http://schemas.openxmlformats.org/officeDocument/2006/customXml" ds:itemID="{DA20C7C5-EB66-41E9-93CB-692B8C02232B}">
  <ds:schemaRefs>
    <ds:schemaRef ds:uri="ESRI.ArcGIS.Mapping.OfficeIntegration.PowerPointInfo"/>
  </ds:schemaRefs>
</ds:datastoreItem>
</file>

<file path=customXml/itemProps22.xml><?xml version="1.0" encoding="utf-8"?>
<ds:datastoreItem xmlns:ds="http://schemas.openxmlformats.org/officeDocument/2006/customXml" ds:itemID="{320A08A7-28EF-4AF2-82D5-20AE797CE004}">
  <ds:schemaRefs>
    <ds:schemaRef ds:uri="ESRI.ArcGIS.Mapping.OfficeIntegration.PowerPointInfo"/>
  </ds:schemaRefs>
</ds:datastoreItem>
</file>

<file path=customXml/itemProps23.xml><?xml version="1.0" encoding="utf-8"?>
<ds:datastoreItem xmlns:ds="http://schemas.openxmlformats.org/officeDocument/2006/customXml" ds:itemID="{B00BE052-664B-467B-B978-69322C1FB416}">
  <ds:schemaRefs>
    <ds:schemaRef ds:uri="ESRI.ArcGIS.Mapping.OfficeIntegration.PowerPointInfo"/>
  </ds:schemaRefs>
</ds:datastoreItem>
</file>

<file path=customXml/itemProps24.xml><?xml version="1.0" encoding="utf-8"?>
<ds:datastoreItem xmlns:ds="http://schemas.openxmlformats.org/officeDocument/2006/customXml" ds:itemID="{8121A8F2-C916-41B3-A9C6-6B4D49B24E58}">
  <ds:schemaRefs>
    <ds:schemaRef ds:uri="ESRI.ArcGIS.Mapping.OfficeIntegration.PowerPointInfo"/>
  </ds:schemaRefs>
</ds:datastoreItem>
</file>

<file path=customXml/itemProps25.xml><?xml version="1.0" encoding="utf-8"?>
<ds:datastoreItem xmlns:ds="http://schemas.openxmlformats.org/officeDocument/2006/customXml" ds:itemID="{30138C6D-1EAA-497D-89B2-B65F28B6D5B6}">
  <ds:schemaRefs>
    <ds:schemaRef ds:uri="ESRI.ArcGIS.Mapping.OfficeIntegration.PowerPointInfo"/>
  </ds:schemaRefs>
</ds:datastoreItem>
</file>

<file path=customXml/itemProps26.xml><?xml version="1.0" encoding="utf-8"?>
<ds:datastoreItem xmlns:ds="http://schemas.openxmlformats.org/officeDocument/2006/customXml" ds:itemID="{BE4D7106-7978-4CF0-9F16-081B89E7C099}">
  <ds:schemaRefs>
    <ds:schemaRef ds:uri="ESRI.ArcGIS.Mapping.OfficeIntegration.PowerPointInfo"/>
  </ds:schemaRefs>
</ds:datastoreItem>
</file>

<file path=customXml/itemProps27.xml><?xml version="1.0" encoding="utf-8"?>
<ds:datastoreItem xmlns:ds="http://schemas.openxmlformats.org/officeDocument/2006/customXml" ds:itemID="{2BE69868-13E4-4643-B409-96E10BA8C81B}">
  <ds:schemaRefs>
    <ds:schemaRef ds:uri="ESRI.ArcGIS.Mapping.OfficeIntegration.PowerPointInfo"/>
  </ds:schemaRefs>
</ds:datastoreItem>
</file>

<file path=customXml/itemProps28.xml><?xml version="1.0" encoding="utf-8"?>
<ds:datastoreItem xmlns:ds="http://schemas.openxmlformats.org/officeDocument/2006/customXml" ds:itemID="{C9249DE6-02D8-4664-B69A-A98277B1215E}">
  <ds:schemaRefs>
    <ds:schemaRef ds:uri="ESRI.ArcGIS.Mapping.OfficeIntegration.PowerPointInfo"/>
  </ds:schemaRefs>
</ds:datastoreItem>
</file>

<file path=customXml/itemProps29.xml><?xml version="1.0" encoding="utf-8"?>
<ds:datastoreItem xmlns:ds="http://schemas.openxmlformats.org/officeDocument/2006/customXml" ds:itemID="{A870F5AF-10DA-4212-A04F-783D41D67E35}">
  <ds:schemaRefs>
    <ds:schemaRef ds:uri="ESRI.ArcGIS.Mapping.OfficeIntegration.PowerPointInfo"/>
  </ds:schemaRefs>
</ds:datastoreItem>
</file>

<file path=customXml/itemProps3.xml><?xml version="1.0" encoding="utf-8"?>
<ds:datastoreItem xmlns:ds="http://schemas.openxmlformats.org/officeDocument/2006/customXml" ds:itemID="{4D98344F-CF91-40C6-ADB3-ED2DE35AD1EB}">
  <ds:schemaRefs>
    <ds:schemaRef ds:uri="ESRI.ArcGIS.Mapping.OfficeIntegration.PowerPointInfo"/>
  </ds:schemaRefs>
</ds:datastoreItem>
</file>

<file path=customXml/itemProps30.xml><?xml version="1.0" encoding="utf-8"?>
<ds:datastoreItem xmlns:ds="http://schemas.openxmlformats.org/officeDocument/2006/customXml" ds:itemID="{3CFAD420-8216-4AC8-B75E-F58AD9B60D27}">
  <ds:schemaRefs>
    <ds:schemaRef ds:uri="ESRI.ArcGIS.Mapping.OfficeIntegration.PowerPointInfo"/>
  </ds:schemaRefs>
</ds:datastoreItem>
</file>

<file path=customXml/itemProps31.xml><?xml version="1.0" encoding="utf-8"?>
<ds:datastoreItem xmlns:ds="http://schemas.openxmlformats.org/officeDocument/2006/customXml" ds:itemID="{52AA6B72-F885-4022-B4E1-D52DFD2E8D17}">
  <ds:schemaRefs>
    <ds:schemaRef ds:uri="ESRI.ArcGIS.Mapping.OfficeIntegration.PowerPointInfo"/>
  </ds:schemaRefs>
</ds:datastoreItem>
</file>

<file path=customXml/itemProps32.xml><?xml version="1.0" encoding="utf-8"?>
<ds:datastoreItem xmlns:ds="http://schemas.openxmlformats.org/officeDocument/2006/customXml" ds:itemID="{4809F25B-261C-4BB5-9264-EA5CD5A252E7}">
  <ds:schemaRefs>
    <ds:schemaRef ds:uri="ESRI.ArcGIS.Mapping.OfficeIntegration.PowerPointInfo"/>
  </ds:schemaRefs>
</ds:datastoreItem>
</file>

<file path=customXml/itemProps33.xml><?xml version="1.0" encoding="utf-8"?>
<ds:datastoreItem xmlns:ds="http://schemas.openxmlformats.org/officeDocument/2006/customXml" ds:itemID="{4966F72F-BD82-4F5B-AEE8-A3B9B6D35439}">
  <ds:schemaRefs>
    <ds:schemaRef ds:uri="ESRI.ArcGIS.Mapping.OfficeIntegration.PowerPointInfo"/>
  </ds:schemaRefs>
</ds:datastoreItem>
</file>

<file path=customXml/itemProps34.xml><?xml version="1.0" encoding="utf-8"?>
<ds:datastoreItem xmlns:ds="http://schemas.openxmlformats.org/officeDocument/2006/customXml" ds:itemID="{C2568680-2168-4D0C-A645-549972059D0A}">
  <ds:schemaRefs>
    <ds:schemaRef ds:uri="ESRI.ArcGIS.Mapping.OfficeIntegration.PowerPointInfo"/>
  </ds:schemaRefs>
</ds:datastoreItem>
</file>

<file path=customXml/itemProps35.xml><?xml version="1.0" encoding="utf-8"?>
<ds:datastoreItem xmlns:ds="http://schemas.openxmlformats.org/officeDocument/2006/customXml" ds:itemID="{32A37466-D855-4E3E-8BC3-9A9272444FBF}">
  <ds:schemaRefs>
    <ds:schemaRef ds:uri="ESRI.ArcGIS.Mapping.OfficeIntegration.PowerPointInfo"/>
  </ds:schemaRefs>
</ds:datastoreItem>
</file>

<file path=customXml/itemProps36.xml><?xml version="1.0" encoding="utf-8"?>
<ds:datastoreItem xmlns:ds="http://schemas.openxmlformats.org/officeDocument/2006/customXml" ds:itemID="{07B4CDD1-EE29-4B05-97B2-0F7119BE0D5D}">
  <ds:schemaRefs>
    <ds:schemaRef ds:uri="ESRI.ArcGIS.Mapping.OfficeIntegration.PowerPointInfo"/>
  </ds:schemaRefs>
</ds:datastoreItem>
</file>

<file path=customXml/itemProps37.xml><?xml version="1.0" encoding="utf-8"?>
<ds:datastoreItem xmlns:ds="http://schemas.openxmlformats.org/officeDocument/2006/customXml" ds:itemID="{9E697EE6-D070-426A-B7BD-7C63EA49502A}">
  <ds:schemaRefs>
    <ds:schemaRef ds:uri="ESRI.ArcGIS.Mapping.OfficeIntegration.PowerPointInfo"/>
  </ds:schemaRefs>
</ds:datastoreItem>
</file>

<file path=customXml/itemProps38.xml><?xml version="1.0" encoding="utf-8"?>
<ds:datastoreItem xmlns:ds="http://schemas.openxmlformats.org/officeDocument/2006/customXml" ds:itemID="{A815D1B6-9DAC-4028-83E7-FFCD9A136463}">
  <ds:schemaRefs>
    <ds:schemaRef ds:uri="ESRI.ArcGIS.Mapping.OfficeIntegration.PowerPointInfo"/>
  </ds:schemaRefs>
</ds:datastoreItem>
</file>

<file path=customXml/itemProps39.xml><?xml version="1.0" encoding="utf-8"?>
<ds:datastoreItem xmlns:ds="http://schemas.openxmlformats.org/officeDocument/2006/customXml" ds:itemID="{7F874646-9314-45CC-B4BE-193DBFFDDEDE}">
  <ds:schemaRefs>
    <ds:schemaRef ds:uri="ESRI.ArcGIS.Mapping.OfficeIntegration.PowerPointInfo"/>
  </ds:schemaRefs>
</ds:datastoreItem>
</file>

<file path=customXml/itemProps4.xml><?xml version="1.0" encoding="utf-8"?>
<ds:datastoreItem xmlns:ds="http://schemas.openxmlformats.org/officeDocument/2006/customXml" ds:itemID="{A4E75036-3809-4E8C-8C89-D80051F753A6}">
  <ds:schemaRefs>
    <ds:schemaRef ds:uri="ESRI.ArcGIS.Mapping.OfficeIntegration.PowerPointInfo"/>
  </ds:schemaRefs>
</ds:datastoreItem>
</file>

<file path=customXml/itemProps40.xml><?xml version="1.0" encoding="utf-8"?>
<ds:datastoreItem xmlns:ds="http://schemas.openxmlformats.org/officeDocument/2006/customXml" ds:itemID="{1FB70D3A-E4DE-44C5-A94C-C4675E0DBF16}">
  <ds:schemaRefs>
    <ds:schemaRef ds:uri="ESRI.ArcGIS.Mapping.OfficeIntegration.PowerPointInfo"/>
  </ds:schemaRefs>
</ds:datastoreItem>
</file>

<file path=customXml/itemProps41.xml><?xml version="1.0" encoding="utf-8"?>
<ds:datastoreItem xmlns:ds="http://schemas.openxmlformats.org/officeDocument/2006/customXml" ds:itemID="{57C8A45A-317F-488B-92C0-BF8B1A0D0A0C}">
  <ds:schemaRefs>
    <ds:schemaRef ds:uri="ESRI.ArcGIS.Mapping.OfficeIntegration.PowerPointInfo"/>
  </ds:schemaRefs>
</ds:datastoreItem>
</file>

<file path=customXml/itemProps42.xml><?xml version="1.0" encoding="utf-8"?>
<ds:datastoreItem xmlns:ds="http://schemas.openxmlformats.org/officeDocument/2006/customXml" ds:itemID="{D8E817B3-73F0-4C34-A8AB-2BF948127D06}">
  <ds:schemaRefs>
    <ds:schemaRef ds:uri="ESRI.ArcGIS.Mapping.OfficeIntegration.PowerPointInfo"/>
  </ds:schemaRefs>
</ds:datastoreItem>
</file>

<file path=customXml/itemProps43.xml><?xml version="1.0" encoding="utf-8"?>
<ds:datastoreItem xmlns:ds="http://schemas.openxmlformats.org/officeDocument/2006/customXml" ds:itemID="{99431F22-A78A-4E5F-A5C0-1C679AEBF304}">
  <ds:schemaRefs>
    <ds:schemaRef ds:uri="ESRI.ArcGIS.Mapping.OfficeIntegration.PowerPointInfo"/>
  </ds:schemaRefs>
</ds:datastoreItem>
</file>

<file path=customXml/itemProps44.xml><?xml version="1.0" encoding="utf-8"?>
<ds:datastoreItem xmlns:ds="http://schemas.openxmlformats.org/officeDocument/2006/customXml" ds:itemID="{68A8DEDF-2B82-4273-8658-CDAC61BE1083}">
  <ds:schemaRefs>
    <ds:schemaRef ds:uri="ESRI.ArcGIS.Mapping.OfficeIntegration.PowerPointInfo"/>
  </ds:schemaRefs>
</ds:datastoreItem>
</file>

<file path=customXml/itemProps5.xml><?xml version="1.0" encoding="utf-8"?>
<ds:datastoreItem xmlns:ds="http://schemas.openxmlformats.org/officeDocument/2006/customXml" ds:itemID="{91E0340D-5710-4304-8D8A-02EA608DCC52}">
  <ds:schemaRefs>
    <ds:schemaRef ds:uri="ESRI.ArcGIS.Mapping.OfficeIntegration.PowerPointInfo"/>
  </ds:schemaRefs>
</ds:datastoreItem>
</file>

<file path=customXml/itemProps6.xml><?xml version="1.0" encoding="utf-8"?>
<ds:datastoreItem xmlns:ds="http://schemas.openxmlformats.org/officeDocument/2006/customXml" ds:itemID="{98587344-09F8-4A60-8DF1-E152100BEF44}">
  <ds:schemaRefs>
    <ds:schemaRef ds:uri="ESRI.ArcGIS.Mapping.OfficeIntegration.PowerPointInfo"/>
  </ds:schemaRefs>
</ds:datastoreItem>
</file>

<file path=customXml/itemProps7.xml><?xml version="1.0" encoding="utf-8"?>
<ds:datastoreItem xmlns:ds="http://schemas.openxmlformats.org/officeDocument/2006/customXml" ds:itemID="{CC73ECFF-D790-4334-8C9A-8395CC4A36AC}">
  <ds:schemaRefs>
    <ds:schemaRef ds:uri="ESRI.ArcGIS.Mapping.OfficeIntegration.PowerPointInfo"/>
  </ds:schemaRefs>
</ds:datastoreItem>
</file>

<file path=customXml/itemProps8.xml><?xml version="1.0" encoding="utf-8"?>
<ds:datastoreItem xmlns:ds="http://schemas.openxmlformats.org/officeDocument/2006/customXml" ds:itemID="{79D25559-0037-422D-98BD-9807EB77261A}">
  <ds:schemaRefs>
    <ds:schemaRef ds:uri="ESRI.ArcGIS.Mapping.OfficeIntegration.PowerPointInfo"/>
  </ds:schemaRefs>
</ds:datastoreItem>
</file>

<file path=customXml/itemProps9.xml><?xml version="1.0" encoding="utf-8"?>
<ds:datastoreItem xmlns:ds="http://schemas.openxmlformats.org/officeDocument/2006/customXml" ds:itemID="{6B6CE1C0-3841-4433-BD45-B35B948C7494}">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Facet</Template>
  <TotalTime>1104</TotalTime>
  <Words>3365</Words>
  <Application>Microsoft Office PowerPoint</Application>
  <PresentationFormat>Custom</PresentationFormat>
  <Paragraphs>438</Paragraphs>
  <Slides>66</Slides>
  <Notes>63</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Facet</vt:lpstr>
      <vt:lpstr>Geospatial and Field Assessment of Sea Level Rise in Accomack County, Virginia</vt:lpstr>
      <vt:lpstr>Introduction</vt:lpstr>
      <vt:lpstr>Sub-research Questions</vt:lpstr>
      <vt:lpstr>Accomack County</vt:lpstr>
      <vt:lpstr>Areas of Interest</vt:lpstr>
      <vt:lpstr>Sea Level Rise (SLR)</vt:lpstr>
      <vt:lpstr>“Climate related sea-level variations over the past two millennia”</vt:lpstr>
      <vt:lpstr>Methods</vt:lpstr>
      <vt:lpstr>Archaeological Sites</vt:lpstr>
      <vt:lpstr>NOAA Model </vt:lpstr>
      <vt:lpstr>Tidal Gauge Data</vt:lpstr>
      <vt:lpstr>Tidal Gauge Data (con’t)</vt:lpstr>
      <vt:lpstr>Sea Level Rise Scenarios – Kiptopeke Area (40 miles south our of project area) </vt:lpstr>
      <vt:lpstr>Geographic Data Collection</vt:lpstr>
      <vt:lpstr>PowerPoint Presentation</vt:lpstr>
      <vt:lpstr>Field Assessment</vt:lpstr>
      <vt:lpstr>The Crew</vt:lpstr>
      <vt:lpstr>Hunting Creek Trip</vt:lpstr>
      <vt:lpstr>PowerPoint Presentation</vt:lpstr>
      <vt:lpstr>Visualization, Accomack County</vt:lpstr>
      <vt:lpstr>PowerPoint Presentation</vt:lpstr>
      <vt:lpstr>PowerPoint Presentation</vt:lpstr>
      <vt:lpstr>PowerPoint Presentation</vt:lpstr>
      <vt:lpstr>PowerPoint Presentation</vt:lpstr>
      <vt:lpstr>PowerPoint Presentation</vt:lpstr>
      <vt:lpstr>Halfmoon Island</vt:lpstr>
      <vt:lpstr>PowerPoint Presentation</vt:lpstr>
      <vt:lpstr>PowerPoint Presentation</vt:lpstr>
      <vt:lpstr>PowerPoint Presentation</vt:lpstr>
      <vt:lpstr>PowerPoint Presentation</vt:lpstr>
      <vt:lpstr>PowerPoint Presentation</vt:lpstr>
      <vt:lpstr>PowerPoint Presentation</vt:lpstr>
      <vt:lpstr>Picture of Half Moon After Sandy</vt:lpstr>
      <vt:lpstr>Thorofare Hill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 Shoreline Erosion</vt:lpstr>
      <vt:lpstr>Jack’s Island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Illustration of Shoreline Erosion &amp; SLR</vt:lpstr>
      <vt:lpstr>Bank Erosion</vt:lpstr>
      <vt:lpstr>Destruction of Vegetation</vt:lpstr>
      <vt:lpstr>Soil Erosion </vt:lpstr>
      <vt:lpstr>Dix Cove</vt:lpstr>
      <vt:lpstr>PowerPoint Presentation</vt:lpstr>
      <vt:lpstr>PowerPoint Presentation</vt:lpstr>
      <vt:lpstr>PowerPoint Presentation</vt:lpstr>
      <vt:lpstr>Direct Bank Erosion </vt:lpstr>
      <vt:lpstr>Conclusions</vt:lpstr>
      <vt:lpstr>Recommendations</vt:lpstr>
      <vt:lpstr>Acknowledgments</vt:lpstr>
      <vt:lpstr>PowerPoint Presentation</vt:lpstr>
      <vt:lpstr>References </vt:lpstr>
      <vt:lpstr>References</vt:lpstr>
      <vt:lpstr>Data Layers </vt:lpstr>
    </vt:vector>
  </TitlesOfParts>
  <Company>James Madison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Geospatial and Field Assessment of Sea Level Rise in Accomack County, Virginia</dc:title>
  <dc:creator>Anderson, Bradley James - ander2bj</dc:creator>
  <cp:lastModifiedBy>Anderson, Brad James</cp:lastModifiedBy>
  <cp:revision>146</cp:revision>
  <cp:lastPrinted>2014-04-10T03:58:59Z</cp:lastPrinted>
  <dcterms:created xsi:type="dcterms:W3CDTF">2014-03-31T15:55:29Z</dcterms:created>
  <dcterms:modified xsi:type="dcterms:W3CDTF">2015-12-22T19:23:53Z</dcterms:modified>
</cp:coreProperties>
</file>